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82" r:id="rId2"/>
    <p:sldId id="281" r:id="rId3"/>
    <p:sldId id="346" r:id="rId4"/>
    <p:sldId id="319" r:id="rId5"/>
    <p:sldId id="312" r:id="rId6"/>
    <p:sldId id="313" r:id="rId7"/>
    <p:sldId id="314" r:id="rId8"/>
    <p:sldId id="315" r:id="rId9"/>
    <p:sldId id="316" r:id="rId10"/>
    <p:sldId id="317" r:id="rId11"/>
    <p:sldId id="283" r:id="rId12"/>
    <p:sldId id="290" r:id="rId13"/>
    <p:sldId id="289" r:id="rId14"/>
    <p:sldId id="288" r:id="rId15"/>
    <p:sldId id="284" r:id="rId16"/>
    <p:sldId id="297" r:id="rId17"/>
    <p:sldId id="294" r:id="rId18"/>
    <p:sldId id="292" r:id="rId19"/>
    <p:sldId id="307" r:id="rId20"/>
    <p:sldId id="309" r:id="rId21"/>
    <p:sldId id="305" r:id="rId22"/>
    <p:sldId id="342" r:id="rId23"/>
    <p:sldId id="308" r:id="rId24"/>
    <p:sldId id="300" r:id="rId25"/>
    <p:sldId id="293" r:id="rId26"/>
    <p:sldId id="304" r:id="rId27"/>
    <p:sldId id="303" r:id="rId28"/>
    <p:sldId id="302" r:id="rId29"/>
    <p:sldId id="301" r:id="rId30"/>
    <p:sldId id="299" r:id="rId31"/>
    <p:sldId id="347" r:id="rId32"/>
    <p:sldId id="348" r:id="rId33"/>
    <p:sldId id="318" r:id="rId34"/>
    <p:sldId id="341" r:id="rId35"/>
    <p:sldId id="339" r:id="rId36"/>
    <p:sldId id="340" r:id="rId37"/>
    <p:sldId id="321" r:id="rId38"/>
    <p:sldId id="323" r:id="rId39"/>
    <p:sldId id="328" r:id="rId40"/>
    <p:sldId id="324" r:id="rId41"/>
    <p:sldId id="325" r:id="rId42"/>
    <p:sldId id="326" r:id="rId43"/>
    <p:sldId id="327" r:id="rId44"/>
    <p:sldId id="334" r:id="rId45"/>
    <p:sldId id="330" r:id="rId46"/>
    <p:sldId id="332" r:id="rId47"/>
    <p:sldId id="333" r:id="rId48"/>
    <p:sldId id="329" r:id="rId49"/>
    <p:sldId id="331" r:id="rId50"/>
    <p:sldId id="335" r:id="rId51"/>
    <p:sldId id="338" r:id="rId52"/>
    <p:sldId id="336" r:id="rId53"/>
    <p:sldId id="345" r:id="rId54"/>
    <p:sldId id="322" r:id="rId55"/>
    <p:sldId id="275" r:id="rId56"/>
    <p:sldId id="274" r:id="rId57"/>
    <p:sldId id="273" r:id="rId58"/>
    <p:sldId id="272" r:id="rId59"/>
    <p:sldId id="271" r:id="rId60"/>
    <p:sldId id="270" r:id="rId61"/>
    <p:sldId id="269" r:id="rId62"/>
    <p:sldId id="268" r:id="rId63"/>
    <p:sldId id="267" r:id="rId64"/>
    <p:sldId id="266" r:id="rId65"/>
    <p:sldId id="263" r:id="rId66"/>
    <p:sldId id="344" r:id="rId67"/>
    <p:sldId id="262" r:id="rId68"/>
    <p:sldId id="26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8" d="100"/>
          <a:sy n="68" d="100"/>
        </p:scale>
        <p:origin x="79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620F4-C6D9-4A35-9074-8B97B65B9D09}" type="datetimeFigureOut">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916BE-0F6D-4A0D-B1B1-B4DE57FBA2D3}" type="slidenum">
              <a:t>‹#›</a:t>
            </a:fld>
            <a:endParaRPr lang="en-US"/>
          </a:p>
        </p:txBody>
      </p:sp>
    </p:spTree>
    <p:extLst>
      <p:ext uri="{BB962C8B-B14F-4D97-AF65-F5344CB8AC3E}">
        <p14:creationId xmlns:p14="http://schemas.microsoft.com/office/powerpoint/2010/main" val="7339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5C1074-EA2A-4554-8D6F-2A8A16EBECBD}" type="slidenum">
              <a:rPr lang="en-US"/>
              <a:pPr/>
              <a:t>55</a:t>
            </a:fld>
            <a:endParaRPr lang="en-US"/>
          </a:p>
        </p:txBody>
      </p:sp>
      <p:sp>
        <p:nvSpPr>
          <p:cNvPr id="41985"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64</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65</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66</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extLst>
      <p:ext uri="{BB962C8B-B14F-4D97-AF65-F5344CB8AC3E}">
        <p14:creationId xmlns:p14="http://schemas.microsoft.com/office/powerpoint/2010/main" val="1805061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5C1074-EA2A-4554-8D6F-2A8A16EBECBD}" type="slidenum">
              <a:rPr lang="en-US"/>
              <a:pPr/>
              <a:t>67</a:t>
            </a:fld>
            <a:endParaRPr lang="en-US"/>
          </a:p>
        </p:txBody>
      </p:sp>
      <p:sp>
        <p:nvSpPr>
          <p:cNvPr id="41985"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68</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5C1074-EA2A-4554-8D6F-2A8A16EBECBD}" type="slidenum">
              <a:rPr lang="en-US"/>
              <a:pPr/>
              <a:t>56</a:t>
            </a:fld>
            <a:endParaRPr lang="en-US"/>
          </a:p>
        </p:txBody>
      </p:sp>
      <p:sp>
        <p:nvSpPr>
          <p:cNvPr id="41985"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57</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5C1074-EA2A-4554-8D6F-2A8A16EBECBD}" type="slidenum">
              <a:rPr lang="en-US"/>
              <a:pPr/>
              <a:t>58</a:t>
            </a:fld>
            <a:endParaRPr lang="en-US"/>
          </a:p>
        </p:txBody>
      </p:sp>
      <p:sp>
        <p:nvSpPr>
          <p:cNvPr id="41985"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5C1074-EA2A-4554-8D6F-2A8A16EBECBD}" type="slidenum">
              <a:rPr lang="en-US"/>
              <a:pPr/>
              <a:t>59</a:t>
            </a:fld>
            <a:endParaRPr lang="en-US"/>
          </a:p>
        </p:txBody>
      </p:sp>
      <p:sp>
        <p:nvSpPr>
          <p:cNvPr id="41985"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60</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61</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62</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805A9-2EF5-4305-9B8B-80CB8747A480}" type="slidenum">
              <a:rPr lang="en-US"/>
              <a:pPr/>
              <a:t>63</a:t>
            </a:fld>
            <a:endParaRPr lang="en-US"/>
          </a:p>
        </p:txBody>
      </p:sp>
      <p:sp>
        <p:nvSpPr>
          <p:cNvPr id="33793" name="Rectangle 1"/>
          <p:cNvSpPr txBox="1">
            <a:spLocks noGrp="1" noRot="1" noChangeAspect="1" noChangeArrowheads="1"/>
          </p:cNvSpPr>
          <p:nvPr>
            <p:ph type="sldImg"/>
          </p:nvPr>
        </p:nvSpPr>
        <p:spPr bwMode="auto">
          <a:xfrm>
            <a:off x="458788" y="728663"/>
            <a:ext cx="6397625" cy="3598862"/>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32118" y="4559663"/>
            <a:ext cx="5852460" cy="4320237"/>
          </a:xfrm>
          <a:prstGeom prst="rect">
            <a:avLst/>
          </a:prstGeom>
          <a:noFill/>
          <a:ln cap="flat">
            <a:round/>
            <a:headEnd/>
            <a:tailEnd/>
          </a:ln>
        </p:spPr>
        <p:txBody>
          <a:bodyPr wrap="none" anchor="ct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EAB9DE-CF2F-41FC-B8CC-0A9DA08FC40F}" type="datetime1">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C0EB9-FDA3-4061-A5CC-A93CC8CA1E15}" type="datetime1">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03DB9-38CF-4DDD-909E-F624736F547A}" type="datetime1">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2A35E-265D-4595-9E8F-6F3D83F26A5C}" type="datetime1">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F07007-CDD9-4796-A091-1497AD2DBB65}" type="datetime1">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89C97F-27F9-43A6-9563-9825BF78BB25}" type="datetime1">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6EACA1-43AB-4738-B5AD-792722204C78}" type="datetime1">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A49591-A00E-4C68-8D97-44D312858B57}" type="datetime1">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59FA3-723D-4FB0-AACC-22DD04598FDB}" type="datetime1">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615AEE-6FB8-4C7D-A3D2-B001A16C1064}" type="datetime1">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2976D1-C241-4305-AAA2-F981083106C0}" type="datetime1">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7E455-AB0E-4536-A5FF-13B3C2EC565F}" type="slidenum">
              <a:rPr lang="en-US" smtClean="0"/>
              <a:pPr/>
              <a:t>‹#›</a:t>
            </a:fld>
            <a:endParaRPr lang="en-US"/>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4F4F4-C8B4-427C-AD24-8D8FC6F03D5B}" type="datetime1">
              <a:rPr lang="en-US" smtClean="0"/>
              <a:pPr/>
              <a:t>10/16/2023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7E455-AB0E-4536-A5FF-13B3C2EC56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1drv.ms/p/s!Ah5BIzPGaCWlgaUbgTMucAuRqxDp_A?e=hoKGkQ" TargetMode="Externa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33.xml"/><Relationship Id="rId4" Type="http://schemas.openxmlformats.org/officeDocument/2006/relationships/hyperlink" Target="https://1drv.ms/p/s!Ah5BIzPGaCWlgaUbgTMucAuRqxDp_A?e=miatUo"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sv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svg"/><Relationship Id="rId7" Type="http://schemas.openxmlformats.org/officeDocument/2006/relationships/image" Target="../media/image45.sv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1.svg"/><Relationship Id="rId5" Type="http://schemas.openxmlformats.org/officeDocument/2006/relationships/image" Target="../media/image43.sv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67.sv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61.svg"/><Relationship Id="rId3" Type="http://schemas.openxmlformats.org/officeDocument/2006/relationships/image" Target="../media/image69.svg"/><Relationship Id="rId21" Type="http://schemas.openxmlformats.org/officeDocument/2006/relationships/image" Target="../media/image85.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60.png"/><Relationship Id="rId2" Type="http://schemas.openxmlformats.org/officeDocument/2006/relationships/image" Target="../media/image68.png"/><Relationship Id="rId16" Type="http://schemas.openxmlformats.org/officeDocument/2006/relationships/image" Target="../media/image82.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3.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6.svg"/></Relationships>
</file>

<file path=ppt/slides/_rels/slide19.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4.sv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hyperlink" Target="https://1drv.ms/p/s!Ah5BIzPGaCWlgaUbgTMucAuRqxDp_A?e=hoKGkQ" TargetMode="External"/><Relationship Id="rId7" Type="http://schemas.openxmlformats.org/officeDocument/2006/relationships/slide" Target="slide5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hyperlink" Target="https://1drv.ms/p/s!Ah5BIzPGaCWlgaUbgTMucAuRqxDp_A?e=miatUo" TargetMode="Externa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77.png"/><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ideo" Target="https://www.youtube.com/embed/R__nzuwQ4ZQ?feature=oembed" TargetMode="Externa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8.svg"/><Relationship Id="rId9" Type="http://schemas.openxmlformats.org/officeDocument/2006/relationships/image" Target="../media/image91.jpeg"/></Relationships>
</file>

<file path=ppt/slides/_rels/slide21.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86.sv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01.sv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6.svg"/><Relationship Id="rId2" Type="http://schemas.openxmlformats.org/officeDocument/2006/relationships/video" Target="https://www.youtube.com/embed/JCZbVsxqBbI?feature=oembed" TargetMode="External"/><Relationship Id="rId1" Type="http://schemas.openxmlformats.org/officeDocument/2006/relationships/video" Target="https://www.youtube.com/embed/_IbBNI28ptw?feature=oembed" TargetMode="External"/><Relationship Id="rId6" Type="http://schemas.openxmlformats.org/officeDocument/2006/relationships/image" Target="../media/image75.pn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80.sv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25.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07.sv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video" Target="https://www.youtube.com/embed/4MvbX6W7ysc?feature=oembed" TargetMode="Externa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19.svg"/><Relationship Id="rId9" Type="http://schemas.openxmlformats.org/officeDocument/2006/relationships/image" Target="../media/image122.svg"/></Relationships>
</file>

<file path=ppt/slides/_rels/slide27.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24.sv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11.sv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13.sv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hyperlink" Target="https://1drv.ms/p/s!Ah5BIzPGaCWlgaUbgTMucAuRqxDp_A?e=hoKGkQ" TargetMode="Externa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33.xml"/><Relationship Id="rId4" Type="http://schemas.openxmlformats.org/officeDocument/2006/relationships/hyperlink" Target="https://1drv.ms/p/s!Ah5BIzPGaCWlgaUbgTMucAuRqxDp_A?e=miatU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0.svg"/><Relationship Id="rId7" Type="http://schemas.openxmlformats.org/officeDocument/2006/relationships/image" Target="../media/image61.sv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15.sv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s>
</file>

<file path=ppt/slides/_rels/slide33.xml.rels><?xml version="1.0" encoding="UTF-8" standalone="yes"?>
<Relationships xmlns="http://schemas.openxmlformats.org/package/2006/relationships"><Relationship Id="rId3" Type="http://schemas.openxmlformats.org/officeDocument/2006/relationships/hyperlink" Target="https://1drv.ms/p/s!Ah5BIzPGaCWlgaUbgTMucAuRqxDp_A?e=hoKGkQ" TargetMode="Externa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hyperlink" Target="https://1drv.ms/p/s!Ah5BIzPGaCWlgaUbgTMucAuRqxDp_A?e=miatUo" TargetMode="External"/><Relationship Id="rId4" Type="http://schemas.openxmlformats.org/officeDocument/2006/relationships/slide" Target="slide10.xml"/></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svg"/></Relationships>
</file>

<file path=ppt/slides/_rels/slide35.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svg"/><Relationship Id="rId4" Type="http://schemas.openxmlformats.org/officeDocument/2006/relationships/image" Target="../media/image148.png"/></Relationships>
</file>

<file path=ppt/slides/_rels/slide37.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ISSN_(identifier)" TargetMode="External"/><Relationship Id="rId3" Type="http://schemas.openxmlformats.org/officeDocument/2006/relationships/hyperlink" Target="https://arxiv.org/abs/0908.3272" TargetMode="External"/><Relationship Id="rId7" Type="http://schemas.openxmlformats.org/officeDocument/2006/relationships/hyperlink" Target="https://doi.org/10.1016%2Fj.laa.2010.10.005" TargetMode="External"/><Relationship Id="rId12" Type="http://schemas.openxmlformats.org/officeDocument/2006/relationships/hyperlink" Target="https://theoryofeverything.org/theToE/visualizations/interactive/" TargetMode="External"/><Relationship Id="rId2" Type="http://schemas.openxmlformats.org/officeDocument/2006/relationships/hyperlink" Target="https://en.wikipedia.org/wiki/ArXiv_(identifier)" TargetMode="External"/><Relationship Id="rId1" Type="http://schemas.openxmlformats.org/officeDocument/2006/relationships/slideLayout" Target="../slideLayouts/slideLayout2.xml"/><Relationship Id="rId6" Type="http://schemas.openxmlformats.org/officeDocument/2006/relationships/hyperlink" Target="https://www.sciencedirect.com/science/article/pii/S0024379510005173" TargetMode="External"/><Relationship Id="rId11" Type="http://schemas.openxmlformats.org/officeDocument/2006/relationships/hyperlink" Target="https://api.semanticscholar.org/CorpusID:18278359" TargetMode="External"/><Relationship Id="rId5" Type="http://schemas.openxmlformats.org/officeDocument/2006/relationships/hyperlink" Target="https://doi.org/10.1063%2F1.3356985" TargetMode="External"/><Relationship Id="rId10" Type="http://schemas.openxmlformats.org/officeDocument/2006/relationships/hyperlink" Target="https://en.wikipedia.org/wiki/S2CID_(identifier)" TargetMode="External"/><Relationship Id="rId4" Type="http://schemas.openxmlformats.org/officeDocument/2006/relationships/hyperlink" Target="https://en.wikipedia.org/wiki/Doi_(identifier)" TargetMode="External"/><Relationship Id="rId9" Type="http://schemas.openxmlformats.org/officeDocument/2006/relationships/hyperlink" Target="https://www.worldcat.org/issn/0024-379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180.png"/><Relationship Id="rId1" Type="http://schemas.openxmlformats.org/officeDocument/2006/relationships/slideLayout" Target="../slideLayouts/slideLayout6.xml"/><Relationship Id="rId5" Type="http://schemas.openxmlformats.org/officeDocument/2006/relationships/image" Target="../media/image183.svg"/><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3" Type="http://schemas.openxmlformats.org/officeDocument/2006/relationships/hyperlink" Target="https://1drv.ms/p/s!Ah5BIzPGaCWlgaUbgTMucAuRqxDp_A?e=hoKGkQ" TargetMode="External"/><Relationship Id="rId7" Type="http://schemas.openxmlformats.org/officeDocument/2006/relationships/hyperlink" Target="https://1drv.ms/p/s!Ah5BIzPGaCWlgaUbgTMucAuRqxDp_A?e=XOjuhS" TargetMode="Externa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hyperlink" Target="https://1drv.ms/p/s!Ah5BIzPGaCWlgaUbgTMucAuRqxDp_A?e=miatUo" TargetMode="External"/><Relationship Id="rId4" Type="http://schemas.openxmlformats.org/officeDocument/2006/relationships/slide" Target="slide10.xml"/></Relationships>
</file>

<file path=ppt/slides/_rels/slide5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6.png"/><Relationship Id="rId4" Type="http://schemas.openxmlformats.org/officeDocument/2006/relationships/image" Target="../media/image185.png"/></Relationships>
</file>

<file path=ppt/slides/_rels/slide56.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7.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59.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3.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202.svg"/></Relationships>
</file>

<file path=ppt/slides/_rels/slide6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53.xml"/><Relationship Id="rId4" Type="http://schemas.openxmlformats.org/officeDocument/2006/relationships/image" Target="../media/image204.svg"/></Relationships>
</file>

<file path=ppt/slides/_rels/slide6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s://en.wikipedia.org/wiki/120-cell"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6.png"/><Relationship Id="rId7" Type="http://schemas.openxmlformats.org/officeDocument/2006/relationships/image" Target="../media/image20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6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17.png"/><Relationship Id="rId4" Type="http://schemas.openxmlformats.org/officeDocument/2006/relationships/image" Target="../media/image214.png"/></Relationships>
</file>

<file path=ppt/slides/_rels/slide6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09.png"/><Relationship Id="rId4" Type="http://schemas.openxmlformats.org/officeDocument/2006/relationships/image" Target="../media/image219.svg"/></Relationships>
</file>

<file path=ppt/slides/_rels/slide67.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video" Target="https://www.youtube.com/embed/P512K2s9X6s?feature=oembed" TargetMode="External"/><Relationship Id="rId7" Type="http://schemas.openxmlformats.org/officeDocument/2006/relationships/image" Target="../media/image220.png"/><Relationship Id="rId2" Type="http://schemas.openxmlformats.org/officeDocument/2006/relationships/video" Target="file:///C:\Users\jgmoxness\Documents\H42JL&#934;Anim8.mp4" TargetMode="External"/><Relationship Id="rId1" Type="http://schemas.openxmlformats.org/officeDocument/2006/relationships/video" Target="file:///C:\Users\jgmoxness\Documents\24CellL&#934;2H4Anim8.mp4" TargetMode="External"/><Relationship Id="rId6" Type="http://schemas.openxmlformats.org/officeDocument/2006/relationships/notesSlide" Target="../notesSlides/notesSlide13.xml"/><Relationship Id="rId11" Type="http://schemas.openxmlformats.org/officeDocument/2006/relationships/image" Target="../media/image222.jpeg"/><Relationship Id="rId5" Type="http://schemas.openxmlformats.org/officeDocument/2006/relationships/slideLayout" Target="../slideLayouts/slideLayout2.xml"/><Relationship Id="rId10" Type="http://schemas.openxmlformats.org/officeDocument/2006/relationships/image" Target="../media/image221.jpeg"/><Relationship Id="rId4" Type="http://schemas.openxmlformats.org/officeDocument/2006/relationships/video" Target="https://www.youtube.com/embed/coLpBcunlcg?feature=oembed" TargetMode="External"/><Relationship Id="rId9" Type="http://schemas.openxmlformats.org/officeDocument/2006/relationships/image" Target="../media/image209.png"/></Relationships>
</file>

<file path=ppt/slides/_rels/slide6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A picture containing text, accessory&#10;&#10;Description automatically generated">
            <a:extLst>
              <a:ext uri="{FF2B5EF4-FFF2-40B4-BE49-F238E27FC236}">
                <a16:creationId xmlns:a16="http://schemas.microsoft.com/office/drawing/2014/main" id="{29FBD767-8F1D-4FEE-5741-9117CB62C924}"/>
              </a:ext>
            </a:extLst>
          </p:cNvPr>
          <p:cNvPicPr>
            <a:picLocks noChangeAspect="1" noChangeArrowheads="1"/>
          </p:cNvPicPr>
          <p:nvPr/>
        </p:nvPicPr>
        <p:blipFill>
          <a:blip r:embed="rId2" cstate="print"/>
          <a:srcRect l="7143"/>
          <a:stretch>
            <a:fillRect/>
          </a:stretch>
        </p:blipFill>
        <p:spPr bwMode="auto">
          <a:xfrm rot="20700000">
            <a:off x="7781409" y="2798118"/>
            <a:ext cx="4188404" cy="4170329"/>
          </a:xfrm>
          <a:prstGeom prst="rect">
            <a:avLst/>
          </a:prstGeom>
          <a:noFill/>
          <a:ln w="9525" cap="flat">
            <a:noFill/>
            <a:round/>
            <a:headEnd/>
            <a:tailEnd/>
          </a:ln>
          <a:effectLst/>
        </p:spPr>
      </p:pic>
      <p:pic>
        <p:nvPicPr>
          <p:cNvPr id="6" name="Picture 3" descr="A picture containing text, businesscard&#10;&#10;Description automatically generated">
            <a:extLst>
              <a:ext uri="{FF2B5EF4-FFF2-40B4-BE49-F238E27FC236}">
                <a16:creationId xmlns:a16="http://schemas.microsoft.com/office/drawing/2014/main" id="{0EB4FA7C-F24B-C812-A9A3-3540FDB15F04}"/>
              </a:ext>
            </a:extLst>
          </p:cNvPr>
          <p:cNvPicPr>
            <a:picLocks noChangeAspect="1" noChangeArrowheads="1"/>
          </p:cNvPicPr>
          <p:nvPr/>
        </p:nvPicPr>
        <p:blipFill>
          <a:blip r:embed="rId3" cstate="print"/>
          <a:srcRect/>
          <a:stretch>
            <a:fillRect/>
          </a:stretch>
        </p:blipFill>
        <p:spPr bwMode="auto">
          <a:xfrm rot="21180000">
            <a:off x="314218" y="2999596"/>
            <a:ext cx="3840677" cy="3918898"/>
          </a:xfrm>
          <a:prstGeom prst="rect">
            <a:avLst/>
          </a:prstGeom>
          <a:noFill/>
          <a:ln w="9525" cap="flat">
            <a:noFill/>
            <a:round/>
            <a:headEnd/>
            <a:tailEnd/>
          </a:ln>
          <a:effectLst/>
        </p:spPr>
      </p:pic>
      <p:sp>
        <p:nvSpPr>
          <p:cNvPr id="2" name="Title 1"/>
          <p:cNvSpPr>
            <a:spLocks noGrp="1"/>
          </p:cNvSpPr>
          <p:nvPr>
            <p:ph type="ctrTitle"/>
          </p:nvPr>
        </p:nvSpPr>
        <p:spPr>
          <a:xfrm>
            <a:off x="2722" y="2096809"/>
            <a:ext cx="12186556" cy="1548466"/>
          </a:xfrm>
        </p:spPr>
        <p:txBody>
          <a:bodyPr>
            <a:normAutofit fontScale="90000"/>
          </a:bodyPr>
          <a:lstStyle/>
          <a:p>
            <a:r>
              <a:rPr lang="en-US" cap="all"/>
              <a:t>3D &amp; 4D </a:t>
            </a:r>
            <a:r>
              <a:rPr lang="en-US"/>
              <a:t>Solids using</a:t>
            </a:r>
          </a:p>
          <a:p>
            <a:r>
              <a:rPr lang="en-US"/>
              <a:t>Quaternion Weyl Orbits from Coxeter-Dynkin </a:t>
            </a:r>
            <a:br>
              <a:rPr lang="en-US"/>
            </a:br>
            <a:r>
              <a:rPr lang="en-US"/>
              <a:t>Geometric Group Theory</a:t>
            </a:r>
          </a:p>
        </p:txBody>
      </p:sp>
      <p:sp>
        <p:nvSpPr>
          <p:cNvPr id="3" name="Subtitle 2"/>
          <p:cNvSpPr>
            <a:spLocks noGrp="1"/>
          </p:cNvSpPr>
          <p:nvPr>
            <p:ph type="subTitle" idx="1"/>
          </p:nvPr>
        </p:nvSpPr>
        <p:spPr>
          <a:xfrm>
            <a:off x="1828800" y="3695701"/>
            <a:ext cx="8534400" cy="2940422"/>
          </a:xfrm>
        </p:spPr>
        <p:txBody>
          <a:bodyPr vert="horz" lIns="91440" tIns="45720" rIns="91440" bIns="45720" rtlCol="0" anchor="t">
            <a:normAutofit fontScale="85000" lnSpcReduction="20000"/>
          </a:bodyPr>
          <a:lstStyle/>
          <a:p>
            <a:r>
              <a:rPr lang="en-US">
                <a:cs typeface="Calibri"/>
              </a:rPr>
              <a:t> 0D      points &amp; vertices          </a:t>
            </a:r>
          </a:p>
          <a:p>
            <a:r>
              <a:rPr lang="en-US">
                <a:cs typeface="Calibri"/>
              </a:rPr>
              <a:t>     1D      lines &amp; edges           </a:t>
            </a:r>
            <a:r>
              <a:rPr lang="en-US">
                <a:ea typeface="+mn-lt"/>
                <a:cs typeface="+mn-lt"/>
              </a:rPr>
              <a:t>    </a:t>
            </a:r>
            <a:endParaRPr lang="en-US">
              <a:ea typeface="Calibri"/>
              <a:cs typeface="Calibri"/>
            </a:endParaRPr>
          </a:p>
          <a:p>
            <a:r>
              <a:rPr lang="en-US">
                <a:cs typeface="Calibri"/>
              </a:rPr>
              <a:t>    2D faces &amp; </a:t>
            </a:r>
            <a:r>
              <a:rPr lang="en-US">
                <a:ea typeface="+mn-lt"/>
                <a:cs typeface="+mn-lt"/>
              </a:rPr>
              <a:t>planes   </a:t>
            </a:r>
            <a:r>
              <a:rPr lang="en-US">
                <a:cs typeface="Calibri"/>
              </a:rPr>
              <a:t>      </a:t>
            </a:r>
            <a:endParaRPr lang="en-US"/>
          </a:p>
          <a:p>
            <a:r>
              <a:rPr lang="en-US">
                <a:ea typeface="+mn-lt"/>
                <a:cs typeface="+mn-lt"/>
              </a:rPr>
              <a:t>   3D  cells </a:t>
            </a:r>
            <a:r>
              <a:rPr lang="en-US">
                <a:cs typeface="Calibri"/>
              </a:rPr>
              <a:t>&amp; </a:t>
            </a:r>
            <a:r>
              <a:rPr lang="en-US" err="1">
                <a:cs typeface="Calibri"/>
              </a:rPr>
              <a:t>polyhedra</a:t>
            </a:r>
            <a:r>
              <a:rPr lang="en-US">
                <a:cs typeface="Calibri"/>
              </a:rPr>
              <a:t> </a:t>
            </a:r>
            <a:endParaRPr lang="en-US">
              <a:ea typeface="Calibri"/>
              <a:cs typeface="Calibri"/>
            </a:endParaRPr>
          </a:p>
          <a:p>
            <a:r>
              <a:rPr lang="en-US">
                <a:cs typeface="Calibri"/>
              </a:rPr>
              <a:t>             </a:t>
            </a:r>
            <a:r>
              <a:rPr lang="en-US">
                <a:ea typeface="+mn-lt"/>
                <a:cs typeface="+mn-lt"/>
              </a:rPr>
              <a:t>   </a:t>
            </a:r>
            <a:r>
              <a:rPr lang="en-US">
                <a:cs typeface="Calibri"/>
              </a:rPr>
              <a:t>    </a:t>
            </a:r>
            <a:r>
              <a:rPr lang="en-US">
                <a:ea typeface="+mn-lt"/>
                <a:cs typeface="+mn-lt"/>
              </a:rPr>
              <a:t> 4D</a:t>
            </a:r>
            <a:r>
              <a:rPr lang="en-US">
                <a:cs typeface="Calibri"/>
              </a:rPr>
              <a:t>     cells &amp; </a:t>
            </a:r>
            <a:r>
              <a:rPr lang="en-US" err="1">
                <a:cs typeface="Calibri"/>
              </a:rPr>
              <a:t>polychora</a:t>
            </a:r>
            <a:r>
              <a:rPr lang="en-US">
                <a:cs typeface="Calibri"/>
              </a:rPr>
              <a:t>                      </a:t>
            </a:r>
            <a:endParaRPr lang="en-US">
              <a:ea typeface="Calibri"/>
              <a:cs typeface="Calibri"/>
            </a:endParaRPr>
          </a:p>
          <a:p>
            <a:r>
              <a:rPr lang="en-US">
                <a:ea typeface="+mn-lt"/>
                <a:cs typeface="+mn-lt"/>
              </a:rPr>
              <a:t> </a:t>
            </a:r>
            <a:r>
              <a:rPr lang="en-US">
                <a:cs typeface="Calibri"/>
              </a:rPr>
              <a:t> 5D-8D    cells &amp; polytopes        </a:t>
            </a:r>
          </a:p>
          <a:p>
            <a:r>
              <a:rPr lang="en-US">
                <a:cs typeface="Calibri"/>
              </a:rPr>
              <a:t>∞D            </a:t>
            </a:r>
            <a:r>
              <a:rPr lang="en-US">
                <a:ea typeface="+mn-lt"/>
                <a:cs typeface="+mn-lt"/>
              </a:rPr>
              <a:t>cells &amp; polytopes        </a:t>
            </a:r>
          </a:p>
        </p:txBody>
      </p:sp>
      <p:pic>
        <p:nvPicPr>
          <p:cNvPr id="4" name="Picture 3" descr="folding.png"/>
          <p:cNvPicPr>
            <a:picLocks noChangeAspect="1"/>
          </p:cNvPicPr>
          <p:nvPr/>
        </p:nvPicPr>
        <p:blipFill>
          <a:blip r:embed="rId4" cstate="print"/>
          <a:stretch>
            <a:fillRect/>
          </a:stretch>
        </p:blipFill>
        <p:spPr>
          <a:xfrm>
            <a:off x="4038601" y="228600"/>
            <a:ext cx="4273305" cy="1810516"/>
          </a:xfrm>
          <a:prstGeom prst="rect">
            <a:avLst/>
          </a:prstGeom>
        </p:spPr>
      </p:pic>
    </p:spTree>
    <p:extLst>
      <p:ext uri="{BB962C8B-B14F-4D97-AF65-F5344CB8AC3E}">
        <p14:creationId xmlns:p14="http://schemas.microsoft.com/office/powerpoint/2010/main" val="1028399701"/>
      </p:ext>
    </p:extLst>
  </p:cSld>
  <p:clrMapOvr>
    <a:masterClrMapping/>
  </p:clrMapOvr>
  <p:transition spd="med">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49C037-525C-2316-CAF7-B345F9FBD20C}"/>
              </a:ext>
            </a:extLst>
          </p:cNvPr>
          <p:cNvSpPr>
            <a:spLocks noGrp="1"/>
          </p:cNvSpPr>
          <p:nvPr>
            <p:ph type="sldNum" sz="quarter" idx="12"/>
          </p:nvPr>
        </p:nvSpPr>
        <p:spPr/>
        <p:txBody>
          <a:bodyPr/>
          <a:lstStyle/>
          <a:p>
            <a:fld id="{F927E455-AB0E-4536-A5FF-13B3C2EC565F}" type="slidenum">
              <a:rPr lang="en-US" smtClean="0"/>
              <a:pPr/>
              <a:t>10</a:t>
            </a:fld>
            <a:endParaRPr lang="en-US"/>
          </a:p>
        </p:txBody>
      </p:sp>
      <p:sp>
        <p:nvSpPr>
          <p:cNvPr id="5" name="Title 1">
            <a:extLst>
              <a:ext uri="{FF2B5EF4-FFF2-40B4-BE49-F238E27FC236}">
                <a16:creationId xmlns:a16="http://schemas.microsoft.com/office/drawing/2014/main" id="{E638281C-434C-3AC7-B921-3F672353F714}"/>
              </a:ext>
            </a:extLst>
          </p:cNvPr>
          <p:cNvSpPr txBox="1">
            <a:spLocks/>
          </p:cNvSpPr>
          <p:nvPr/>
        </p:nvSpPr>
        <p:spPr>
          <a:xfrm>
            <a:off x="152400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Agenda</a:t>
            </a:r>
          </a:p>
        </p:txBody>
      </p:sp>
      <p:sp>
        <p:nvSpPr>
          <p:cNvPr id="7" name="Content Placeholder 2">
            <a:extLst>
              <a:ext uri="{FF2B5EF4-FFF2-40B4-BE49-F238E27FC236}">
                <a16:creationId xmlns:a16="http://schemas.microsoft.com/office/drawing/2014/main" id="{801EE769-9F8C-30D0-2779-1C678F40FFB6}"/>
              </a:ext>
            </a:extLst>
          </p:cNvPr>
          <p:cNvSpPr>
            <a:spLocks noGrp="1"/>
          </p:cNvSpPr>
          <p:nvPr>
            <p:ph idx="1"/>
          </p:nvPr>
        </p:nvSpPr>
        <p:spPr>
          <a:xfrm>
            <a:off x="161027" y="764722"/>
            <a:ext cx="12024905" cy="6097643"/>
          </a:xfrm>
        </p:spPr>
        <p:txBody>
          <a:bodyPr vert="horz" lIns="91440" tIns="45720" rIns="91440" bIns="45720" rtlCol="0" anchor="t">
            <a:noAutofit/>
          </a:bodyPr>
          <a:lstStyle/>
          <a:p>
            <a:r>
              <a:rPr lang="en-US" sz="2800" dirty="0">
                <a:ea typeface="+mn-lt"/>
                <a:cs typeface="+mn-lt"/>
                <a:hlinkClick r:id="rId2" action="ppaction://hlinksldjump"/>
              </a:rPr>
              <a:t>Introducing the Mathematica™ based VisibLie-E8 Tool</a:t>
            </a:r>
            <a:endParaRPr lang="en-US" sz="2800" dirty="0">
              <a:ea typeface="+mn-lt"/>
              <a:cs typeface="+mn-lt"/>
              <a:hlinkClick r:id="rId3">
                <a:extLst>
                  <a:ext uri="{A12FA001-AC4F-418D-AE19-62706E023703}">
                    <ahyp:hlinkClr xmlns:ahyp="http://schemas.microsoft.com/office/drawing/2018/hyperlinkcolor" val="tx"/>
                  </a:ext>
                </a:extLst>
              </a:hlinkClick>
            </a:endParaRPr>
          </a:p>
          <a:p>
            <a:pPr lvl="1"/>
            <a:r>
              <a:rPr lang="en-US" sz="2200" dirty="0">
                <a:solidFill>
                  <a:srgbClr val="969696"/>
                </a:solidFill>
                <a:cs typeface="Calibri"/>
              </a:rPr>
              <a:t>The Coxeter-Dynkin Visualizer (Groups, Weyl Orbits, </a:t>
            </a:r>
            <a:r>
              <a:rPr lang="en-US" sz="2200" dirty="0" err="1">
                <a:solidFill>
                  <a:srgbClr val="969696"/>
                </a:solidFill>
                <a:cs typeface="Calibri"/>
              </a:rPr>
              <a:t>Hasse</a:t>
            </a:r>
            <a:r>
              <a:rPr lang="en-US" sz="2200" dirty="0">
                <a:solidFill>
                  <a:srgbClr val="969696"/>
                </a:solidFill>
                <a:cs typeface="Calibri"/>
              </a:rPr>
              <a:t> Diagrams, etc.)</a:t>
            </a:r>
            <a:endParaRPr lang="en-US" sz="2200" dirty="0">
              <a:solidFill>
                <a:srgbClr val="969696"/>
              </a:solidFill>
              <a:ea typeface="Calibri"/>
              <a:cs typeface="Calibri"/>
            </a:endParaRPr>
          </a:p>
          <a:p>
            <a:pPr lvl="1"/>
            <a:r>
              <a:rPr lang="en-US" sz="2200" dirty="0">
                <a:solidFill>
                  <a:srgbClr val="969696"/>
                </a:solidFill>
                <a:ea typeface="+mn-lt"/>
                <a:cs typeface="+mn-lt"/>
              </a:rPr>
              <a:t>The (Bi)Quaternion/(Bi)Octonion/</a:t>
            </a:r>
            <a:r>
              <a:rPr lang="en-US" sz="2200" dirty="0" err="1">
                <a:solidFill>
                  <a:srgbClr val="969696"/>
                </a:solidFill>
                <a:ea typeface="+mn-lt"/>
                <a:cs typeface="+mn-lt"/>
              </a:rPr>
              <a:t>Sedenion</a:t>
            </a:r>
            <a:r>
              <a:rPr lang="en-US" sz="2200" dirty="0">
                <a:solidFill>
                  <a:srgbClr val="969696"/>
                </a:solidFill>
                <a:ea typeface="+mn-lt"/>
                <a:cs typeface="+mn-lt"/>
              </a:rPr>
              <a:t> Engine (Fano Plane/Cube/Tesseract, etc.)</a:t>
            </a:r>
          </a:p>
          <a:p>
            <a:pPr lvl="1"/>
            <a:r>
              <a:rPr lang="en-US" sz="2200" dirty="0">
                <a:solidFill>
                  <a:srgbClr val="969696"/>
                </a:solidFill>
                <a:cs typeface="Calibri"/>
              </a:rPr>
              <a:t>The VisibLie_E8 Hyperdimensional Visualizer (2D/3D Projections, etc.)</a:t>
            </a:r>
            <a:endParaRPr lang="en-US" sz="2200" dirty="0">
              <a:solidFill>
                <a:srgbClr val="969696"/>
              </a:solidFill>
              <a:ea typeface="Calibri"/>
              <a:cs typeface="Calibri"/>
            </a:endParaRPr>
          </a:p>
          <a:p>
            <a:r>
              <a:rPr lang="en-US" sz="2800" dirty="0">
                <a:solidFill>
                  <a:srgbClr val="FF0000"/>
                </a:solidFill>
                <a:ea typeface="+mn-lt"/>
                <a:cs typeface="+mn-lt"/>
              </a:rPr>
              <a:t>Introducing the Dimensions (0 to 8, ∞)</a:t>
            </a:r>
            <a:endParaRPr lang="en-US" sz="2800" dirty="0">
              <a:solidFill>
                <a:srgbClr val="FF0000"/>
              </a:solidFill>
              <a:ea typeface="+mn-lt"/>
              <a:cs typeface="+mn-lt"/>
              <a:hlinkClick r:id="rId4">
                <a:extLst>
                  <a:ext uri="{A12FA001-AC4F-418D-AE19-62706E023703}">
                    <ahyp:hlinkClr xmlns:ahyp="http://schemas.microsoft.com/office/drawing/2018/hyperlinkcolor" val="tx"/>
                  </a:ext>
                </a:extLst>
              </a:hlinkClick>
            </a:endParaRPr>
          </a:p>
          <a:p>
            <a:pPr lvl="1"/>
            <a:r>
              <a:rPr lang="en-US" sz="2200" dirty="0">
                <a:solidFill>
                  <a:srgbClr val="FF0000"/>
                </a:solidFill>
              </a:rPr>
              <a:t>0D points, 1D edges &amp; 2D faces</a:t>
            </a:r>
            <a:r>
              <a:rPr lang="en-US" sz="2200" dirty="0">
                <a:solidFill>
                  <a:srgbClr val="FF0000"/>
                </a:solidFill>
                <a:ea typeface="+mn-lt"/>
                <a:cs typeface="+mn-lt"/>
              </a:rPr>
              <a:t> (A2, B2=C2, </a:t>
            </a:r>
            <a:r>
              <a:rPr lang="en-US" sz="2200" dirty="0">
                <a:solidFill>
                  <a:srgbClr val="FF0000"/>
                </a:solidFill>
              </a:rPr>
              <a:t>G2, H2 Groups)</a:t>
            </a:r>
            <a:endParaRPr lang="en-US" sz="2200" dirty="0">
              <a:solidFill>
                <a:srgbClr val="FF0000"/>
              </a:solidFill>
              <a:ea typeface="+mn-lt"/>
              <a:cs typeface="+mn-lt"/>
            </a:endParaRPr>
          </a:p>
          <a:p>
            <a:pPr lvl="1"/>
            <a:r>
              <a:rPr lang="en-US" sz="2200" dirty="0">
                <a:solidFill>
                  <a:srgbClr val="FF0000"/>
                </a:solidFill>
                <a:ea typeface="+mn-lt"/>
                <a:cs typeface="+mn-lt"/>
              </a:rPr>
              <a:t>3D cells &amp; </a:t>
            </a:r>
            <a:r>
              <a:rPr lang="en-US" sz="2200" dirty="0" err="1">
                <a:solidFill>
                  <a:srgbClr val="FF0000"/>
                </a:solidFill>
                <a:ea typeface="+mn-lt"/>
                <a:cs typeface="+mn-lt"/>
              </a:rPr>
              <a:t>polyhedra</a:t>
            </a:r>
            <a:r>
              <a:rPr lang="en-US" sz="2200" dirty="0">
                <a:solidFill>
                  <a:srgbClr val="FF0000"/>
                </a:solidFill>
                <a:ea typeface="+mn-lt"/>
                <a:cs typeface="+mn-lt"/>
              </a:rPr>
              <a:t> (A3, B3, H3 Groups)</a:t>
            </a:r>
          </a:p>
          <a:p>
            <a:pPr lvl="1"/>
            <a:r>
              <a:rPr lang="en-US" sz="2200" dirty="0">
                <a:solidFill>
                  <a:srgbClr val="FF0000"/>
                </a:solidFill>
                <a:cs typeface="Calibri"/>
              </a:rPr>
              <a:t>4D</a:t>
            </a:r>
            <a:r>
              <a:rPr lang="en-US" sz="2200" dirty="0">
                <a:solidFill>
                  <a:srgbClr val="FF0000"/>
                </a:solidFill>
                <a:ea typeface="+mn-lt"/>
                <a:cs typeface="+mn-lt"/>
              </a:rPr>
              <a:t>  cells &amp; </a:t>
            </a:r>
            <a:r>
              <a:rPr lang="en-US" sz="2200" dirty="0" err="1">
                <a:solidFill>
                  <a:srgbClr val="FF0000"/>
                </a:solidFill>
                <a:ea typeface="+mn-lt"/>
                <a:cs typeface="+mn-lt"/>
              </a:rPr>
              <a:t>polychora</a:t>
            </a:r>
            <a:r>
              <a:rPr lang="en-US" sz="2200" dirty="0">
                <a:solidFill>
                  <a:srgbClr val="FF0000"/>
                </a:solidFill>
                <a:ea typeface="+mn-lt"/>
                <a:cs typeface="+mn-lt"/>
              </a:rPr>
              <a:t> (A4, C4, D4, F4, H4 Groups)</a:t>
            </a:r>
          </a:p>
          <a:p>
            <a:pPr lvl="1"/>
            <a:r>
              <a:rPr lang="en-US" sz="2200" dirty="0">
                <a:solidFill>
                  <a:srgbClr val="FF0000"/>
                </a:solidFill>
                <a:ea typeface="+mn-lt"/>
                <a:cs typeface="+mn-lt"/>
              </a:rPr>
              <a:t>5D-8D cells &amp; polytopes (A5, C6, D6, E6, E7, E8=BC8+D8 Groups)</a:t>
            </a:r>
          </a:p>
          <a:p>
            <a:r>
              <a:rPr lang="en-US" sz="2800" dirty="0">
                <a:hlinkClick r:id="rId5" action="ppaction://hlinksldjump"/>
              </a:rPr>
              <a:t>Generating Solid Convex</a:t>
            </a:r>
            <a:r>
              <a:rPr lang="en-US" sz="2800" dirty="0">
                <a:ea typeface="+mn-lt"/>
                <a:cs typeface="+mn-lt"/>
                <a:hlinkClick r:id="rId5" action="ppaction://hlinksldjump"/>
              </a:rPr>
              <a:t> Hulls from Quaternions and their Weyl Group Orbits</a:t>
            </a:r>
            <a:endParaRPr lang="en-US" sz="2800" dirty="0">
              <a:ea typeface="+mn-lt"/>
              <a:cs typeface="+mn-lt"/>
            </a:endParaRPr>
          </a:p>
          <a:p>
            <a:pPr lvl="1"/>
            <a:r>
              <a:rPr lang="en-US" sz="2200" dirty="0">
                <a:solidFill>
                  <a:schemeClr val="bg1">
                    <a:lumMod val="50000"/>
                  </a:schemeClr>
                </a:solidFill>
                <a:ea typeface="+mn-lt"/>
                <a:cs typeface="+mn-lt"/>
              </a:rPr>
              <a:t>The 5 Platonic Solids, which includes duals</a:t>
            </a:r>
          </a:p>
          <a:p>
            <a:pPr lvl="1"/>
            <a:r>
              <a:rPr lang="en-US" sz="2200" dirty="0">
                <a:solidFill>
                  <a:schemeClr val="bg1">
                    <a:lumMod val="50000"/>
                  </a:schemeClr>
                </a:solidFill>
                <a:ea typeface="+mn-lt"/>
                <a:cs typeface="+mn-lt"/>
              </a:rPr>
              <a:t>The 13 Archimedean Solids and their Catalan Duals, with some Johnson and Near-miss Johnsons</a:t>
            </a:r>
            <a:endParaRPr lang="en-US" dirty="0">
              <a:solidFill>
                <a:schemeClr val="bg1">
                  <a:lumMod val="50000"/>
                </a:schemeClr>
              </a:solidFill>
              <a:cs typeface="Calibri"/>
            </a:endParaRPr>
          </a:p>
          <a:p>
            <a:r>
              <a:rPr lang="en-US" sz="2600" dirty="0">
                <a:ea typeface="+mn-lt"/>
                <a:cs typeface="+mn-lt"/>
                <a:hlinkClick r:id="rId6" action="ppaction://hlinksldjump"/>
              </a:rPr>
              <a:t>4D </a:t>
            </a:r>
            <a:r>
              <a:rPr lang="en-US" sz="2600" dirty="0" err="1">
                <a:ea typeface="+mn-lt"/>
                <a:cs typeface="+mn-lt"/>
                <a:hlinkClick r:id="rId6" action="ppaction://hlinksldjump"/>
              </a:rPr>
              <a:t>Polychora</a:t>
            </a:r>
            <a:r>
              <a:rPr lang="en-US" sz="2600" dirty="0">
                <a:ea typeface="+mn-lt"/>
                <a:cs typeface="+mn-lt"/>
                <a:hlinkClick r:id="rId6" action="ppaction://hlinksldjump"/>
              </a:rPr>
              <a:t> w/Duals, including the Dual Snub 24-Cell</a:t>
            </a:r>
            <a:endParaRPr lang="en-US" sz="2600" dirty="0">
              <a:ea typeface="Calibri"/>
              <a:cs typeface="Calibri"/>
            </a:endParaRPr>
          </a:p>
        </p:txBody>
      </p:sp>
    </p:spTree>
    <p:extLst>
      <p:ext uri="{BB962C8B-B14F-4D97-AF65-F5344CB8AC3E}">
        <p14:creationId xmlns:p14="http://schemas.microsoft.com/office/powerpoint/2010/main" val="556476408"/>
      </p:ext>
    </p:extLst>
  </p:cSld>
  <p:clrMapOvr>
    <a:masterClrMapping/>
  </p:clrMapOvr>
  <p:transition spd="med">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58E8-891D-DCDA-20BF-8895801E553F}"/>
              </a:ext>
            </a:extLst>
          </p:cNvPr>
          <p:cNvSpPr>
            <a:spLocks noGrp="1"/>
          </p:cNvSpPr>
          <p:nvPr>
            <p:ph type="title"/>
          </p:nvPr>
        </p:nvSpPr>
        <p:spPr>
          <a:xfrm>
            <a:off x="-2498" y="274638"/>
            <a:ext cx="12196996" cy="1143000"/>
          </a:xfrm>
        </p:spPr>
        <p:txBody>
          <a:bodyPr>
            <a:normAutofit fontScale="90000"/>
          </a:bodyPr>
          <a:lstStyle/>
          <a:p>
            <a:pPr>
              <a:spcBef>
                <a:spcPct val="20000"/>
              </a:spcBef>
            </a:pPr>
            <a:r>
              <a:rPr lang="en-US">
                <a:ea typeface="+mj-lt"/>
                <a:cs typeface="+mj-lt"/>
              </a:rPr>
              <a:t>2D edges &amp; faces</a:t>
            </a:r>
            <a:r>
              <a:rPr lang="en-US">
                <a:cs typeface="Calibri"/>
              </a:rPr>
              <a:t> (A2, B2=C2, </a:t>
            </a:r>
            <a:r>
              <a:rPr lang="en-US">
                <a:ea typeface="+mj-lt"/>
                <a:cs typeface="+mj-lt"/>
              </a:rPr>
              <a:t>H2, G2 Groups)</a:t>
            </a:r>
            <a:br>
              <a:rPr lang="en-US">
                <a:ea typeface="+mj-lt"/>
                <a:cs typeface="+mj-lt"/>
              </a:rPr>
            </a:br>
            <a:br>
              <a:rPr lang="en-US">
                <a:ea typeface="+mj-lt"/>
                <a:cs typeface="+mj-lt"/>
              </a:rPr>
            </a:br>
            <a:endParaRPr lang="en-US">
              <a:ea typeface="+mj-lt"/>
              <a:cs typeface="+mj-lt"/>
            </a:endParaRPr>
          </a:p>
        </p:txBody>
      </p:sp>
      <p:sp>
        <p:nvSpPr>
          <p:cNvPr id="4" name="Slide Number Placeholder 3">
            <a:extLst>
              <a:ext uri="{FF2B5EF4-FFF2-40B4-BE49-F238E27FC236}">
                <a16:creationId xmlns:a16="http://schemas.microsoft.com/office/drawing/2014/main" id="{4412F191-8E25-30B8-5479-94CAB430E732}"/>
              </a:ext>
            </a:extLst>
          </p:cNvPr>
          <p:cNvSpPr>
            <a:spLocks noGrp="1"/>
          </p:cNvSpPr>
          <p:nvPr>
            <p:ph type="sldNum" sz="quarter" idx="12"/>
          </p:nvPr>
        </p:nvSpPr>
        <p:spPr/>
        <p:txBody>
          <a:bodyPr/>
          <a:lstStyle/>
          <a:p>
            <a:fld id="{F927E455-AB0E-4536-A5FF-13B3C2EC565F}" type="slidenum">
              <a:rPr lang="en-US" smtClean="0"/>
              <a:pPr/>
              <a:t>11</a:t>
            </a:fld>
            <a:endParaRPr lang="en-US"/>
          </a:p>
        </p:txBody>
      </p:sp>
      <p:grpSp>
        <p:nvGrpSpPr>
          <p:cNvPr id="7" name="Group 6">
            <a:extLst>
              <a:ext uri="{FF2B5EF4-FFF2-40B4-BE49-F238E27FC236}">
                <a16:creationId xmlns:a16="http://schemas.microsoft.com/office/drawing/2014/main" id="{C7D5C558-CE14-3FCB-6366-DD3975DB5E09}"/>
              </a:ext>
            </a:extLst>
          </p:cNvPr>
          <p:cNvGrpSpPr/>
          <p:nvPr/>
        </p:nvGrpSpPr>
        <p:grpSpPr>
          <a:xfrm>
            <a:off x="219699" y="1674358"/>
            <a:ext cx="11969804" cy="2845906"/>
            <a:chOff x="219699" y="1674358"/>
            <a:chExt cx="11969804" cy="2845906"/>
          </a:xfrm>
        </p:grpSpPr>
        <p:pic>
          <p:nvPicPr>
            <p:cNvPr id="14" name="Graphic 14">
              <a:extLst>
                <a:ext uri="{FF2B5EF4-FFF2-40B4-BE49-F238E27FC236}">
                  <a16:creationId xmlns:a16="http://schemas.microsoft.com/office/drawing/2014/main" id="{904DD986-16DD-1A64-CDDA-362401EF9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699" y="2780596"/>
              <a:ext cx="2446208" cy="1484182"/>
            </a:xfrm>
            <a:prstGeom prst="rect">
              <a:avLst/>
            </a:prstGeom>
          </p:spPr>
        </p:pic>
        <p:pic>
          <p:nvPicPr>
            <p:cNvPr id="17" name="Graphic 17">
              <a:extLst>
                <a:ext uri="{FF2B5EF4-FFF2-40B4-BE49-F238E27FC236}">
                  <a16:creationId xmlns:a16="http://schemas.microsoft.com/office/drawing/2014/main" id="{F0361275-20CA-1791-014A-8561F999A9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0762" y="2689009"/>
              <a:ext cx="2943067" cy="1629883"/>
            </a:xfrm>
            <a:prstGeom prst="rect">
              <a:avLst/>
            </a:prstGeom>
          </p:spPr>
        </p:pic>
        <p:pic>
          <p:nvPicPr>
            <p:cNvPr id="18" name="Graphic 18">
              <a:extLst>
                <a:ext uri="{FF2B5EF4-FFF2-40B4-BE49-F238E27FC236}">
                  <a16:creationId xmlns:a16="http://schemas.microsoft.com/office/drawing/2014/main" id="{BC116EEC-9290-5CA0-1AF5-B0B99174AB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46435" y="2656785"/>
              <a:ext cx="2943068" cy="1731806"/>
            </a:xfrm>
            <a:prstGeom prst="rect">
              <a:avLst/>
            </a:prstGeom>
          </p:spPr>
        </p:pic>
        <p:pic>
          <p:nvPicPr>
            <p:cNvPr id="19" name="Graphic 19">
              <a:extLst>
                <a:ext uri="{FF2B5EF4-FFF2-40B4-BE49-F238E27FC236}">
                  <a16:creationId xmlns:a16="http://schemas.microsoft.com/office/drawing/2014/main" id="{AE2372E0-BA6A-92C5-9E74-FD88262761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8794" y="2687505"/>
              <a:ext cx="3655099" cy="1832759"/>
            </a:xfrm>
            <a:prstGeom prst="rect">
              <a:avLst/>
            </a:prstGeom>
          </p:spPr>
        </p:pic>
        <p:pic>
          <p:nvPicPr>
            <p:cNvPr id="3" name="Graphic 6">
              <a:extLst>
                <a:ext uri="{FF2B5EF4-FFF2-40B4-BE49-F238E27FC236}">
                  <a16:creationId xmlns:a16="http://schemas.microsoft.com/office/drawing/2014/main" id="{5B21CE11-8AC7-AC70-4C9E-F0E484EE29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24930" y="1674358"/>
              <a:ext cx="1291318" cy="978354"/>
            </a:xfrm>
            <a:prstGeom prst="rect">
              <a:avLst/>
            </a:prstGeom>
          </p:spPr>
        </p:pic>
      </p:grpSp>
      <p:grpSp>
        <p:nvGrpSpPr>
          <p:cNvPr id="8" name="Group 7">
            <a:extLst>
              <a:ext uri="{FF2B5EF4-FFF2-40B4-BE49-F238E27FC236}">
                <a16:creationId xmlns:a16="http://schemas.microsoft.com/office/drawing/2014/main" id="{21231221-5C80-75FC-4270-E5D1E40BDAA3}"/>
              </a:ext>
            </a:extLst>
          </p:cNvPr>
          <p:cNvGrpSpPr/>
          <p:nvPr/>
        </p:nvGrpSpPr>
        <p:grpSpPr>
          <a:xfrm>
            <a:off x="6245" y="4157337"/>
            <a:ext cx="12361888" cy="2717965"/>
            <a:chOff x="6245" y="4157337"/>
            <a:chExt cx="12361888" cy="2717965"/>
          </a:xfrm>
        </p:grpSpPr>
        <p:sp>
          <p:nvSpPr>
            <p:cNvPr id="6" name="TextBox 5">
              <a:extLst>
                <a:ext uri="{FF2B5EF4-FFF2-40B4-BE49-F238E27FC236}">
                  <a16:creationId xmlns:a16="http://schemas.microsoft.com/office/drawing/2014/main" id="{62FF1EDC-2E1F-42CA-D7EC-52E9DBE7AF1F}"/>
                </a:ext>
              </a:extLst>
            </p:cNvPr>
            <p:cNvSpPr txBox="1"/>
            <p:nvPr/>
          </p:nvSpPr>
          <p:spPr>
            <a:xfrm>
              <a:off x="6245" y="6352082"/>
              <a:ext cx="123618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    Triangle (A3)           Square (BC2)                 Pentagon</a:t>
              </a:r>
              <a:r>
                <a:rPr lang="en-US" sz="2800">
                  <a:ea typeface="+mn-lt"/>
                  <a:cs typeface="+mn-lt"/>
                </a:rPr>
                <a:t> (H2)                 Hexagon(G2)</a:t>
              </a:r>
            </a:p>
          </p:txBody>
        </p:sp>
        <p:pic>
          <p:nvPicPr>
            <p:cNvPr id="13" name="Graphic 15">
              <a:extLst>
                <a:ext uri="{FF2B5EF4-FFF2-40B4-BE49-F238E27FC236}">
                  <a16:creationId xmlns:a16="http://schemas.microsoft.com/office/drawing/2014/main" id="{37E0EA8F-FCC8-63FE-6527-DBDB366A5D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6519" y="4797198"/>
              <a:ext cx="1794782" cy="1563461"/>
            </a:xfrm>
            <a:prstGeom prst="rect">
              <a:avLst/>
            </a:prstGeom>
          </p:spPr>
        </p:pic>
        <p:pic>
          <p:nvPicPr>
            <p:cNvPr id="16" name="Graphic 19">
              <a:extLst>
                <a:ext uri="{FF2B5EF4-FFF2-40B4-BE49-F238E27FC236}">
                  <a16:creationId xmlns:a16="http://schemas.microsoft.com/office/drawing/2014/main" id="{517D227C-1003-F16D-A326-546918AB21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45983" y="4742767"/>
              <a:ext cx="1645105" cy="1685926"/>
            </a:xfrm>
            <a:prstGeom prst="rect">
              <a:avLst/>
            </a:prstGeom>
          </p:spPr>
        </p:pic>
        <p:pic>
          <p:nvPicPr>
            <p:cNvPr id="22" name="Graphic 22">
              <a:extLst>
                <a:ext uri="{FF2B5EF4-FFF2-40B4-BE49-F238E27FC236}">
                  <a16:creationId xmlns:a16="http://schemas.microsoft.com/office/drawing/2014/main" id="{2143C412-06B1-BC71-E444-19C3835A752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20000">
              <a:off x="6126207" y="4273830"/>
              <a:ext cx="2217965" cy="2306410"/>
            </a:xfrm>
            <a:prstGeom prst="rect">
              <a:avLst/>
            </a:prstGeom>
          </p:spPr>
        </p:pic>
        <p:pic>
          <p:nvPicPr>
            <p:cNvPr id="5" name="Graphic 6">
              <a:extLst>
                <a:ext uri="{FF2B5EF4-FFF2-40B4-BE49-F238E27FC236}">
                  <a16:creationId xmlns:a16="http://schemas.microsoft.com/office/drawing/2014/main" id="{755528F6-4DB4-E42C-D9E3-0D4AD7DA325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10007" y="4157337"/>
              <a:ext cx="2743199" cy="2380539"/>
            </a:xfrm>
            <a:prstGeom prst="rect">
              <a:avLst/>
            </a:prstGeom>
          </p:spPr>
        </p:pic>
      </p:grpSp>
    </p:spTree>
    <p:extLst>
      <p:ext uri="{BB962C8B-B14F-4D97-AF65-F5344CB8AC3E}">
        <p14:creationId xmlns:p14="http://schemas.microsoft.com/office/powerpoint/2010/main" val="176491276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4">
            <a:extLst>
              <a:ext uri="{FF2B5EF4-FFF2-40B4-BE49-F238E27FC236}">
                <a16:creationId xmlns:a16="http://schemas.microsoft.com/office/drawing/2014/main" id="{F806BDD7-1104-CD21-6438-E8A45350E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699" y="2780596"/>
            <a:ext cx="2446208" cy="1484182"/>
          </a:xfrm>
          <a:prstGeom prst="rect">
            <a:avLst/>
          </a:prstGeom>
        </p:spPr>
      </p:pic>
      <p:sp>
        <p:nvSpPr>
          <p:cNvPr id="2" name="Title 1">
            <a:extLst>
              <a:ext uri="{FF2B5EF4-FFF2-40B4-BE49-F238E27FC236}">
                <a16:creationId xmlns:a16="http://schemas.microsoft.com/office/drawing/2014/main" id="{D9B458E8-891D-DCDA-20BF-8895801E553F}"/>
              </a:ext>
            </a:extLst>
          </p:cNvPr>
          <p:cNvSpPr>
            <a:spLocks noGrp="1"/>
          </p:cNvSpPr>
          <p:nvPr>
            <p:ph type="title"/>
          </p:nvPr>
        </p:nvSpPr>
        <p:spPr>
          <a:xfrm>
            <a:off x="-2498" y="274638"/>
            <a:ext cx="12196996" cy="1143000"/>
          </a:xfrm>
        </p:spPr>
        <p:txBody>
          <a:bodyPr>
            <a:normAutofit fontScale="90000"/>
          </a:bodyPr>
          <a:lstStyle/>
          <a:p>
            <a:pPr>
              <a:spcBef>
                <a:spcPct val="20000"/>
              </a:spcBef>
            </a:pPr>
            <a:r>
              <a:rPr lang="en-US">
                <a:ea typeface="+mj-lt"/>
                <a:cs typeface="+mj-lt"/>
              </a:rPr>
              <a:t>2D edges &amp; faces</a:t>
            </a:r>
            <a:r>
              <a:rPr lang="en-US">
                <a:cs typeface="Calibri"/>
              </a:rPr>
              <a:t> (</a:t>
            </a:r>
            <a:r>
              <a:rPr lang="en-US">
                <a:solidFill>
                  <a:srgbClr val="FF0000"/>
                </a:solidFill>
                <a:cs typeface="Calibri"/>
              </a:rPr>
              <a:t>A2</a:t>
            </a:r>
            <a:r>
              <a:rPr lang="en-US">
                <a:cs typeface="Calibri"/>
              </a:rPr>
              <a:t>, B2=C2</a:t>
            </a:r>
            <a:r>
              <a:rPr lang="en-US">
                <a:ea typeface="+mj-lt"/>
                <a:cs typeface="+mj-lt"/>
              </a:rPr>
              <a:t>, H2,</a:t>
            </a:r>
            <a:r>
              <a:rPr lang="en-US">
                <a:cs typeface="Calibri"/>
              </a:rPr>
              <a:t> </a:t>
            </a:r>
            <a:r>
              <a:rPr lang="en-US">
                <a:ea typeface="+mj-lt"/>
                <a:cs typeface="+mj-lt"/>
              </a:rPr>
              <a:t>G2 Groups)</a:t>
            </a:r>
            <a:br>
              <a:rPr lang="en-US">
                <a:ea typeface="+mj-lt"/>
                <a:cs typeface="+mj-lt"/>
              </a:rPr>
            </a:b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4412F191-8E25-30B8-5479-94CAB430E732}"/>
              </a:ext>
            </a:extLst>
          </p:cNvPr>
          <p:cNvSpPr>
            <a:spLocks noGrp="1"/>
          </p:cNvSpPr>
          <p:nvPr>
            <p:ph type="sldNum" sz="quarter" idx="12"/>
          </p:nvPr>
        </p:nvSpPr>
        <p:spPr/>
        <p:txBody>
          <a:bodyPr/>
          <a:lstStyle/>
          <a:p>
            <a:fld id="{F927E455-AB0E-4536-A5FF-13B3C2EC565F}" type="slidenum">
              <a:rPr lang="en-US" smtClean="0"/>
              <a:pPr/>
              <a:t>12</a:t>
            </a:fld>
            <a:endParaRPr lang="en-US"/>
          </a:p>
        </p:txBody>
      </p:sp>
      <p:pic>
        <p:nvPicPr>
          <p:cNvPr id="5" name="Graphic 7">
            <a:extLst>
              <a:ext uri="{FF2B5EF4-FFF2-40B4-BE49-F238E27FC236}">
                <a16:creationId xmlns:a16="http://schemas.microsoft.com/office/drawing/2014/main" id="{0D99175D-269F-9BEC-962E-C479320A0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9" y="1885360"/>
            <a:ext cx="12187001" cy="4973542"/>
          </a:xfrm>
          <a:prstGeom prst="rect">
            <a:avLst/>
          </a:prstGeom>
        </p:spPr>
      </p:pic>
    </p:spTree>
    <p:extLst>
      <p:ext uri="{BB962C8B-B14F-4D97-AF65-F5344CB8AC3E}">
        <p14:creationId xmlns:p14="http://schemas.microsoft.com/office/powerpoint/2010/main" val="4190926547"/>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58E8-891D-DCDA-20BF-8895801E553F}"/>
              </a:ext>
            </a:extLst>
          </p:cNvPr>
          <p:cNvSpPr>
            <a:spLocks noGrp="1"/>
          </p:cNvSpPr>
          <p:nvPr>
            <p:ph type="title"/>
          </p:nvPr>
        </p:nvSpPr>
        <p:spPr>
          <a:xfrm>
            <a:off x="-2498" y="274638"/>
            <a:ext cx="12196996" cy="1143000"/>
          </a:xfrm>
        </p:spPr>
        <p:txBody>
          <a:bodyPr>
            <a:normAutofit fontScale="90000"/>
          </a:bodyPr>
          <a:lstStyle/>
          <a:p>
            <a:pPr>
              <a:spcBef>
                <a:spcPct val="20000"/>
              </a:spcBef>
            </a:pPr>
            <a:r>
              <a:rPr lang="en-US">
                <a:ea typeface="+mj-lt"/>
                <a:cs typeface="+mj-lt"/>
              </a:rPr>
              <a:t>2D edges &amp; faces</a:t>
            </a:r>
            <a:r>
              <a:rPr lang="en-US">
                <a:cs typeface="Calibri"/>
              </a:rPr>
              <a:t> (A2, </a:t>
            </a:r>
            <a:r>
              <a:rPr lang="en-US">
                <a:solidFill>
                  <a:srgbClr val="FF0000"/>
                </a:solidFill>
                <a:cs typeface="Calibri"/>
              </a:rPr>
              <a:t>B2=C2</a:t>
            </a:r>
            <a:r>
              <a:rPr lang="en-US">
                <a:ea typeface="+mj-lt"/>
                <a:cs typeface="+mj-lt"/>
              </a:rPr>
              <a:t>, H2,</a:t>
            </a:r>
            <a:r>
              <a:rPr lang="en-US">
                <a:cs typeface="Calibri"/>
              </a:rPr>
              <a:t> </a:t>
            </a:r>
            <a:r>
              <a:rPr lang="en-US">
                <a:ea typeface="+mj-lt"/>
                <a:cs typeface="+mj-lt"/>
              </a:rPr>
              <a:t>G2 Groups)</a:t>
            </a:r>
            <a:br>
              <a:rPr lang="en-US">
                <a:ea typeface="+mj-lt"/>
                <a:cs typeface="+mj-lt"/>
              </a:rPr>
            </a:br>
            <a:br>
              <a:rPr lang="en-US">
                <a:cs typeface="Calibri"/>
              </a:rPr>
            </a:br>
            <a:endParaRPr lang="en-US">
              <a:cs typeface="Calibri"/>
            </a:endParaRPr>
          </a:p>
        </p:txBody>
      </p:sp>
      <p:sp>
        <p:nvSpPr>
          <p:cNvPr id="4" name="Slide Number Placeholder 3">
            <a:extLst>
              <a:ext uri="{FF2B5EF4-FFF2-40B4-BE49-F238E27FC236}">
                <a16:creationId xmlns:a16="http://schemas.microsoft.com/office/drawing/2014/main" id="{4412F191-8E25-30B8-5479-94CAB430E732}"/>
              </a:ext>
            </a:extLst>
          </p:cNvPr>
          <p:cNvSpPr>
            <a:spLocks noGrp="1"/>
          </p:cNvSpPr>
          <p:nvPr>
            <p:ph type="sldNum" sz="quarter" idx="12"/>
          </p:nvPr>
        </p:nvSpPr>
        <p:spPr/>
        <p:txBody>
          <a:bodyPr/>
          <a:lstStyle/>
          <a:p>
            <a:fld id="{F927E455-AB0E-4536-A5FF-13B3C2EC565F}" type="slidenum">
              <a:rPr lang="en-US" smtClean="0"/>
              <a:pPr/>
              <a:t>13</a:t>
            </a:fld>
            <a:endParaRPr lang="en-US"/>
          </a:p>
        </p:txBody>
      </p:sp>
      <p:pic>
        <p:nvPicPr>
          <p:cNvPr id="5" name="Graphic 17">
            <a:extLst>
              <a:ext uri="{FF2B5EF4-FFF2-40B4-BE49-F238E27FC236}">
                <a16:creationId xmlns:a16="http://schemas.microsoft.com/office/drawing/2014/main" id="{E3E20FE2-9E79-A00D-6F08-7189431207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0762" y="2689009"/>
            <a:ext cx="2943067" cy="1629883"/>
          </a:xfrm>
          <a:prstGeom prst="rect">
            <a:avLst/>
          </a:prstGeom>
        </p:spPr>
      </p:pic>
      <p:pic>
        <p:nvPicPr>
          <p:cNvPr id="8" name="Graphic 8">
            <a:extLst>
              <a:ext uri="{FF2B5EF4-FFF2-40B4-BE49-F238E27FC236}">
                <a16:creationId xmlns:a16="http://schemas.microsoft.com/office/drawing/2014/main" id="{691E80C1-C7A5-7053-45A7-0D257327C4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8" y="-730"/>
            <a:ext cx="9438805" cy="6859460"/>
          </a:xfrm>
          <a:prstGeom prst="rect">
            <a:avLst/>
          </a:prstGeom>
        </p:spPr>
      </p:pic>
    </p:spTree>
    <p:extLst>
      <p:ext uri="{BB962C8B-B14F-4D97-AF65-F5344CB8AC3E}">
        <p14:creationId xmlns:p14="http://schemas.microsoft.com/office/powerpoint/2010/main" val="603826539"/>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58E8-891D-DCDA-20BF-8895801E553F}"/>
              </a:ext>
            </a:extLst>
          </p:cNvPr>
          <p:cNvSpPr>
            <a:spLocks noGrp="1"/>
          </p:cNvSpPr>
          <p:nvPr>
            <p:ph type="title"/>
          </p:nvPr>
        </p:nvSpPr>
        <p:spPr>
          <a:xfrm>
            <a:off x="-2498" y="274638"/>
            <a:ext cx="12196996" cy="1143000"/>
          </a:xfrm>
        </p:spPr>
        <p:txBody>
          <a:bodyPr>
            <a:normAutofit fontScale="90000"/>
          </a:bodyPr>
          <a:lstStyle/>
          <a:p>
            <a:pPr>
              <a:spcBef>
                <a:spcPct val="20000"/>
              </a:spcBef>
            </a:pPr>
            <a:r>
              <a:rPr lang="en-US">
                <a:ea typeface="+mj-lt"/>
                <a:cs typeface="+mj-lt"/>
              </a:rPr>
              <a:t>2D edges &amp; faces</a:t>
            </a:r>
            <a:r>
              <a:rPr lang="en-US">
                <a:cs typeface="Calibri"/>
              </a:rPr>
              <a:t> (A2, B2=C2</a:t>
            </a:r>
            <a:r>
              <a:rPr lang="en-US">
                <a:ea typeface="+mj-lt"/>
                <a:cs typeface="+mj-lt"/>
              </a:rPr>
              <a:t>, H2,</a:t>
            </a:r>
            <a:r>
              <a:rPr lang="en-US">
                <a:cs typeface="Calibri"/>
              </a:rPr>
              <a:t> </a:t>
            </a:r>
            <a:r>
              <a:rPr lang="en-US">
                <a:solidFill>
                  <a:srgbClr val="FF0000"/>
                </a:solidFill>
                <a:ea typeface="+mj-lt"/>
                <a:cs typeface="+mj-lt"/>
              </a:rPr>
              <a:t>G2</a:t>
            </a:r>
            <a:r>
              <a:rPr lang="en-US">
                <a:ea typeface="+mj-lt"/>
                <a:cs typeface="+mj-lt"/>
              </a:rPr>
              <a:t> Groups)</a:t>
            </a:r>
            <a:br>
              <a:rPr lang="en-US">
                <a:ea typeface="+mj-lt"/>
                <a:cs typeface="+mj-lt"/>
              </a:rPr>
            </a:b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4412F191-8E25-30B8-5479-94CAB430E732}"/>
              </a:ext>
            </a:extLst>
          </p:cNvPr>
          <p:cNvSpPr>
            <a:spLocks noGrp="1"/>
          </p:cNvSpPr>
          <p:nvPr>
            <p:ph type="sldNum" sz="quarter" idx="12"/>
          </p:nvPr>
        </p:nvSpPr>
        <p:spPr/>
        <p:txBody>
          <a:bodyPr/>
          <a:lstStyle/>
          <a:p>
            <a:fld id="{F927E455-AB0E-4536-A5FF-13B3C2EC565F}" type="slidenum">
              <a:rPr lang="en-US" smtClean="0"/>
              <a:pPr/>
              <a:t>14</a:t>
            </a:fld>
            <a:endParaRPr lang="en-US"/>
          </a:p>
        </p:txBody>
      </p:sp>
      <p:pic>
        <p:nvPicPr>
          <p:cNvPr id="5" name="Graphic 18">
            <a:extLst>
              <a:ext uri="{FF2B5EF4-FFF2-40B4-BE49-F238E27FC236}">
                <a16:creationId xmlns:a16="http://schemas.microsoft.com/office/drawing/2014/main" id="{AE04159C-443E-10E7-376C-AD5E483508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8828" y="2644293"/>
            <a:ext cx="2943068" cy="1731806"/>
          </a:xfrm>
          <a:prstGeom prst="rect">
            <a:avLst/>
          </a:prstGeom>
        </p:spPr>
      </p:pic>
      <p:pic>
        <p:nvPicPr>
          <p:cNvPr id="7" name="Graphic 7">
            <a:extLst>
              <a:ext uri="{FF2B5EF4-FFF2-40B4-BE49-F238E27FC236}">
                <a16:creationId xmlns:a16="http://schemas.microsoft.com/office/drawing/2014/main" id="{3E944AEA-372C-2192-BED0-F0F1D1DC64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8" y="-1757"/>
            <a:ext cx="5104150" cy="6861514"/>
          </a:xfrm>
          <a:prstGeom prst="rect">
            <a:avLst/>
          </a:prstGeom>
        </p:spPr>
      </p:pic>
    </p:spTree>
    <p:extLst>
      <p:ext uri="{BB962C8B-B14F-4D97-AF65-F5344CB8AC3E}">
        <p14:creationId xmlns:p14="http://schemas.microsoft.com/office/powerpoint/2010/main" val="3894128427"/>
      </p:ext>
    </p:extLst>
  </p:cSld>
  <p:clrMapOvr>
    <a:masterClrMapping/>
  </p:clrMapOvr>
  <p:transition spd="med">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r>
              <a:rPr lang="en-US" dirty="0">
                <a:ea typeface="+mj-lt"/>
                <a:cs typeface="+mj-lt"/>
              </a:rPr>
              <a:t>3D cells &amp; </a:t>
            </a:r>
            <a:r>
              <a:rPr lang="en-US" dirty="0" err="1">
                <a:ea typeface="+mj-lt"/>
                <a:cs typeface="+mj-lt"/>
              </a:rPr>
              <a:t>polyhedra</a:t>
            </a:r>
            <a:r>
              <a:rPr lang="en-US" dirty="0">
                <a:ea typeface="+mj-lt"/>
                <a:cs typeface="+mj-lt"/>
              </a:rPr>
              <a:t> (A3, BC3, H3)</a:t>
            </a:r>
            <a:br>
              <a:rPr lang="en-US" dirty="0">
                <a:ea typeface="+mj-lt"/>
                <a:cs typeface="+mj-lt"/>
              </a:rPr>
            </a:br>
            <a:r>
              <a:rPr lang="en-US" dirty="0">
                <a:solidFill>
                  <a:srgbClr val="FF0000"/>
                </a:solidFill>
                <a:ea typeface="+mj-lt"/>
                <a:cs typeface="+mj-lt"/>
              </a:rPr>
              <a:t>Showing Platonic Solids</a:t>
            </a:r>
            <a:br>
              <a:rPr lang="en-US" dirty="0">
                <a:ea typeface="+mj-lt"/>
                <a:cs typeface="+mj-lt"/>
              </a:rPr>
            </a:br>
            <a:endParaRPr lang="en-US" dirty="0">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15</a:t>
            </a:fld>
            <a:endParaRPr lang="en-US"/>
          </a:p>
        </p:txBody>
      </p:sp>
      <p:sp>
        <p:nvSpPr>
          <p:cNvPr id="5" name="TextBox 4">
            <a:extLst>
              <a:ext uri="{FF2B5EF4-FFF2-40B4-BE49-F238E27FC236}">
                <a16:creationId xmlns:a16="http://schemas.microsoft.com/office/drawing/2014/main" id="{4CB69FD8-62F6-F73D-9383-BEC811F52503}"/>
              </a:ext>
            </a:extLst>
          </p:cNvPr>
          <p:cNvSpPr txBox="1"/>
          <p:nvPr/>
        </p:nvSpPr>
        <p:spPr>
          <a:xfrm>
            <a:off x="6245" y="5901261"/>
            <a:ext cx="123618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    Tetrahedron (A3)             </a:t>
            </a:r>
            <a:r>
              <a:rPr lang="en-US" sz="2800">
                <a:ea typeface="+mn-lt"/>
                <a:cs typeface="+mn-lt"/>
              </a:rPr>
              <a:t>      Octahedron (BC3)</a:t>
            </a:r>
            <a:r>
              <a:rPr lang="en-US" sz="2800">
                <a:cs typeface="Calibri"/>
              </a:rPr>
              <a:t>                       Icosahedron (H3)</a:t>
            </a:r>
          </a:p>
          <a:p>
            <a:r>
              <a:rPr lang="en-US" sz="2800">
                <a:cs typeface="Calibri"/>
              </a:rPr>
              <a:t>       Self Dual                     </a:t>
            </a:r>
            <a:r>
              <a:rPr lang="en-US" sz="2800">
                <a:ea typeface="+mn-lt"/>
                <a:cs typeface="+mn-lt"/>
              </a:rPr>
              <a:t>     Cube (BC3 </a:t>
            </a:r>
            <a:r>
              <a:rPr lang="en-US" sz="2800" err="1">
                <a:ea typeface="+mn-lt"/>
                <a:cs typeface="+mn-lt"/>
              </a:rPr>
              <a:t>BiRectified</a:t>
            </a:r>
            <a:r>
              <a:rPr lang="en-US" sz="2800">
                <a:ea typeface="+mn-lt"/>
                <a:cs typeface="+mn-lt"/>
              </a:rPr>
              <a:t>)</a:t>
            </a:r>
            <a:r>
              <a:rPr lang="en-US" sz="2800">
                <a:cs typeface="Calibri"/>
              </a:rPr>
              <a:t>     Dodecahedron (H3 </a:t>
            </a:r>
            <a:r>
              <a:rPr lang="en-US" sz="2800" err="1">
                <a:cs typeface="Calibri"/>
              </a:rPr>
              <a:t>BiRectified</a:t>
            </a:r>
            <a:r>
              <a:rPr lang="en-US" sz="2800">
                <a:cs typeface="Calibri"/>
              </a:rPr>
              <a:t>)</a:t>
            </a:r>
          </a:p>
        </p:txBody>
      </p:sp>
      <p:grpSp>
        <p:nvGrpSpPr>
          <p:cNvPr id="17" name="Group 16">
            <a:extLst>
              <a:ext uri="{FF2B5EF4-FFF2-40B4-BE49-F238E27FC236}">
                <a16:creationId xmlns:a16="http://schemas.microsoft.com/office/drawing/2014/main" id="{6B0AA8C5-673C-9C19-5124-803F6ED35737}"/>
              </a:ext>
            </a:extLst>
          </p:cNvPr>
          <p:cNvGrpSpPr/>
          <p:nvPr/>
        </p:nvGrpSpPr>
        <p:grpSpPr>
          <a:xfrm>
            <a:off x="102433" y="1156470"/>
            <a:ext cx="10939348" cy="3448709"/>
            <a:chOff x="102433" y="1156470"/>
            <a:chExt cx="10939348" cy="3448709"/>
          </a:xfrm>
        </p:grpSpPr>
        <p:pic>
          <p:nvPicPr>
            <p:cNvPr id="8" name="Graphic 8">
              <a:extLst>
                <a:ext uri="{FF2B5EF4-FFF2-40B4-BE49-F238E27FC236}">
                  <a16:creationId xmlns:a16="http://schemas.microsoft.com/office/drawing/2014/main" id="{501451B5-9F8B-BE38-2EA6-EC32B760B9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433" y="3065866"/>
              <a:ext cx="3056164" cy="1409969"/>
            </a:xfrm>
            <a:prstGeom prst="rect">
              <a:avLst/>
            </a:prstGeom>
          </p:spPr>
        </p:pic>
        <p:grpSp>
          <p:nvGrpSpPr>
            <p:cNvPr id="9" name="Group 8">
              <a:extLst>
                <a:ext uri="{FF2B5EF4-FFF2-40B4-BE49-F238E27FC236}">
                  <a16:creationId xmlns:a16="http://schemas.microsoft.com/office/drawing/2014/main" id="{7C13CBD6-BF5B-DD9D-680A-C1E3E40E4717}"/>
                </a:ext>
              </a:extLst>
            </p:cNvPr>
            <p:cNvGrpSpPr/>
            <p:nvPr/>
          </p:nvGrpSpPr>
          <p:grpSpPr>
            <a:xfrm>
              <a:off x="3645496" y="1156470"/>
              <a:ext cx="4071148" cy="3448709"/>
              <a:chOff x="3645496" y="1156470"/>
              <a:chExt cx="4071148" cy="3448709"/>
            </a:xfrm>
          </p:grpSpPr>
          <p:pic>
            <p:nvPicPr>
              <p:cNvPr id="12" name="Graphic 9">
                <a:extLst>
                  <a:ext uri="{FF2B5EF4-FFF2-40B4-BE49-F238E27FC236}">
                    <a16:creationId xmlns:a16="http://schemas.microsoft.com/office/drawing/2014/main" id="{BBF4DE70-385C-CD3F-0766-C2D1146A77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645496" y="2895918"/>
                <a:ext cx="4071148" cy="1709261"/>
              </a:xfrm>
              <a:prstGeom prst="rect">
                <a:avLst/>
              </a:prstGeom>
            </p:spPr>
          </p:pic>
          <p:pic>
            <p:nvPicPr>
              <p:cNvPr id="6" name="Graphic 7">
                <a:extLst>
                  <a:ext uri="{FF2B5EF4-FFF2-40B4-BE49-F238E27FC236}">
                    <a16:creationId xmlns:a16="http://schemas.microsoft.com/office/drawing/2014/main" id="{3C0A76C4-2186-F930-724B-0AB5581C9D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49324" y="2009709"/>
                <a:ext cx="1851479" cy="962769"/>
              </a:xfrm>
              <a:prstGeom prst="rect">
                <a:avLst/>
              </a:prstGeom>
            </p:spPr>
          </p:pic>
          <p:pic>
            <p:nvPicPr>
              <p:cNvPr id="7" name="Graphic 8">
                <a:extLst>
                  <a:ext uri="{FF2B5EF4-FFF2-40B4-BE49-F238E27FC236}">
                    <a16:creationId xmlns:a16="http://schemas.microsoft.com/office/drawing/2014/main" id="{9AEE97C0-A188-0064-5DCD-EBBF7283B4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98439" y="1156470"/>
                <a:ext cx="1851479" cy="919502"/>
              </a:xfrm>
              <a:prstGeom prst="rect">
                <a:avLst/>
              </a:prstGeom>
            </p:spPr>
          </p:pic>
        </p:grpSp>
        <p:grpSp>
          <p:nvGrpSpPr>
            <p:cNvPr id="13" name="Group 12">
              <a:extLst>
                <a:ext uri="{FF2B5EF4-FFF2-40B4-BE49-F238E27FC236}">
                  <a16:creationId xmlns:a16="http://schemas.microsoft.com/office/drawing/2014/main" id="{8B93238B-661B-698F-0108-F3202071DC5A}"/>
                </a:ext>
              </a:extLst>
            </p:cNvPr>
            <p:cNvGrpSpPr/>
            <p:nvPr/>
          </p:nvGrpSpPr>
          <p:grpSpPr>
            <a:xfrm>
              <a:off x="8579077" y="1254241"/>
              <a:ext cx="2462704" cy="3301505"/>
              <a:chOff x="8579077" y="1254241"/>
              <a:chExt cx="2462704" cy="3301505"/>
            </a:xfrm>
          </p:grpSpPr>
          <p:pic>
            <p:nvPicPr>
              <p:cNvPr id="10" name="Graphic 10">
                <a:extLst>
                  <a:ext uri="{FF2B5EF4-FFF2-40B4-BE49-F238E27FC236}">
                    <a16:creationId xmlns:a16="http://schemas.microsoft.com/office/drawing/2014/main" id="{E319D444-FF93-FADF-932F-76026488AE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579077" y="2985952"/>
                <a:ext cx="2462704" cy="1569794"/>
              </a:xfrm>
              <a:prstGeom prst="rect">
                <a:avLst/>
              </a:prstGeom>
            </p:spPr>
          </p:pic>
          <p:pic>
            <p:nvPicPr>
              <p:cNvPr id="11" name="Graphic 12">
                <a:extLst>
                  <a:ext uri="{FF2B5EF4-FFF2-40B4-BE49-F238E27FC236}">
                    <a16:creationId xmlns:a16="http://schemas.microsoft.com/office/drawing/2014/main" id="{20311599-3F8B-8DC2-5BCB-81C71F0394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47289" y="1254241"/>
                <a:ext cx="1851479" cy="1106031"/>
              </a:xfrm>
              <a:prstGeom prst="rect">
                <a:avLst/>
              </a:prstGeom>
            </p:spPr>
          </p:pic>
        </p:grpSp>
      </p:grpSp>
      <p:pic>
        <p:nvPicPr>
          <p:cNvPr id="3" name="Graphic 13">
            <a:extLst>
              <a:ext uri="{FF2B5EF4-FFF2-40B4-BE49-F238E27FC236}">
                <a16:creationId xmlns:a16="http://schemas.microsoft.com/office/drawing/2014/main" id="{C1C1962A-97EA-F0FB-976D-4FD840995A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22233" y="4195416"/>
            <a:ext cx="1714500" cy="1857375"/>
          </a:xfrm>
          <a:prstGeom prst="rect">
            <a:avLst/>
          </a:prstGeom>
        </p:spPr>
      </p:pic>
      <p:pic>
        <p:nvPicPr>
          <p:cNvPr id="14" name="Graphic 14">
            <a:extLst>
              <a:ext uri="{FF2B5EF4-FFF2-40B4-BE49-F238E27FC236}">
                <a16:creationId xmlns:a16="http://schemas.microsoft.com/office/drawing/2014/main" id="{E44FD881-85CA-0650-0DA7-F2B186E6B72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88190" y="4271282"/>
            <a:ext cx="1704975" cy="1581150"/>
          </a:xfrm>
          <a:prstGeom prst="rect">
            <a:avLst/>
          </a:prstGeom>
        </p:spPr>
      </p:pic>
      <p:pic>
        <p:nvPicPr>
          <p:cNvPr id="15" name="Graphic 15">
            <a:extLst>
              <a:ext uri="{FF2B5EF4-FFF2-40B4-BE49-F238E27FC236}">
                <a16:creationId xmlns:a16="http://schemas.microsoft.com/office/drawing/2014/main" id="{35725610-45BF-59B7-55E4-E1330D9613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59798" y="4268560"/>
            <a:ext cx="1609725" cy="1804308"/>
          </a:xfrm>
          <a:prstGeom prst="rect">
            <a:avLst/>
          </a:prstGeom>
        </p:spPr>
      </p:pic>
      <p:pic>
        <p:nvPicPr>
          <p:cNvPr id="16" name="Graphic 16">
            <a:extLst>
              <a:ext uri="{FF2B5EF4-FFF2-40B4-BE49-F238E27FC236}">
                <a16:creationId xmlns:a16="http://schemas.microsoft.com/office/drawing/2014/main" id="{EDD303B2-A353-2DEE-7F68-60931473A3F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50691" y="4471987"/>
            <a:ext cx="1704975" cy="1533525"/>
          </a:xfrm>
          <a:prstGeom prst="rect">
            <a:avLst/>
          </a:prstGeom>
        </p:spPr>
      </p:pic>
      <p:pic>
        <p:nvPicPr>
          <p:cNvPr id="18" name="Graphic 18">
            <a:extLst>
              <a:ext uri="{FF2B5EF4-FFF2-40B4-BE49-F238E27FC236}">
                <a16:creationId xmlns:a16="http://schemas.microsoft.com/office/drawing/2014/main" id="{3322C290-E65A-8C7B-8745-BDBC46A07DE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920000">
            <a:off x="1320606" y="4215754"/>
            <a:ext cx="1578428" cy="1381126"/>
          </a:xfrm>
          <a:prstGeom prst="rect">
            <a:avLst/>
          </a:prstGeom>
        </p:spPr>
      </p:pic>
      <p:grpSp>
        <p:nvGrpSpPr>
          <p:cNvPr id="34" name="Group 33">
            <a:extLst>
              <a:ext uri="{FF2B5EF4-FFF2-40B4-BE49-F238E27FC236}">
                <a16:creationId xmlns:a16="http://schemas.microsoft.com/office/drawing/2014/main" id="{066E4749-4208-468A-F44D-9D0F167931BC}"/>
              </a:ext>
            </a:extLst>
          </p:cNvPr>
          <p:cNvGrpSpPr/>
          <p:nvPr/>
        </p:nvGrpSpPr>
        <p:grpSpPr>
          <a:xfrm>
            <a:off x="4766026" y="1527283"/>
            <a:ext cx="7179125" cy="3046112"/>
            <a:chOff x="4792437" y="1488128"/>
            <a:chExt cx="7179125" cy="3046112"/>
          </a:xfrm>
        </p:grpSpPr>
        <p:grpSp>
          <p:nvGrpSpPr>
            <p:cNvPr id="26" name="Group 25">
              <a:extLst>
                <a:ext uri="{FF2B5EF4-FFF2-40B4-BE49-F238E27FC236}">
                  <a16:creationId xmlns:a16="http://schemas.microsoft.com/office/drawing/2014/main" id="{022DE619-8128-3366-7D2C-AE2ACF9EC84F}"/>
                </a:ext>
              </a:extLst>
            </p:cNvPr>
            <p:cNvGrpSpPr/>
            <p:nvPr/>
          </p:nvGrpSpPr>
          <p:grpSpPr>
            <a:xfrm>
              <a:off x="5572125" y="1488128"/>
              <a:ext cx="4988378" cy="2059432"/>
              <a:chOff x="5572125" y="1488128"/>
              <a:chExt cx="4988378" cy="2059432"/>
            </a:xfrm>
          </p:grpSpPr>
          <p:sp>
            <p:nvSpPr>
              <p:cNvPr id="23" name="Arrow: Left 22">
                <a:extLst>
                  <a:ext uri="{FF2B5EF4-FFF2-40B4-BE49-F238E27FC236}">
                    <a16:creationId xmlns:a16="http://schemas.microsoft.com/office/drawing/2014/main" id="{BFFE02BB-5C48-57FF-C7ED-2F1C5E0BE13A}"/>
                  </a:ext>
                </a:extLst>
              </p:cNvPr>
              <p:cNvSpPr/>
              <p:nvPr/>
            </p:nvSpPr>
            <p:spPr>
              <a:xfrm rot="8400000">
                <a:off x="9501628" y="1968593"/>
                <a:ext cx="1020535"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85C08F94-2955-314A-C233-D7BC0CC7ED78}"/>
                  </a:ext>
                </a:extLst>
              </p:cNvPr>
              <p:cNvSpPr/>
              <p:nvPr/>
            </p:nvSpPr>
            <p:spPr>
              <a:xfrm rot="2700000">
                <a:off x="6035735" y="1896343"/>
                <a:ext cx="1115785" cy="2993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C11C72-6D40-72A0-14E9-B80A90CE566D}"/>
                  </a:ext>
                </a:extLst>
              </p:cNvPr>
              <p:cNvSpPr txBox="1"/>
              <p:nvPr/>
            </p:nvSpPr>
            <p:spPr>
              <a:xfrm>
                <a:off x="5572125" y="2347231"/>
                <a:ext cx="4988378" cy="1200329"/>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8=2</a:t>
                </a:r>
                <a:r>
                  <a:rPr lang="en-US" baseline="30000" dirty="0">
                    <a:ea typeface="Calibri"/>
                    <a:cs typeface="Calibri"/>
                  </a:rPr>
                  <a:t>n=3</a:t>
                </a:r>
                <a:r>
                  <a:rPr lang="en-US" dirty="0">
                    <a:ea typeface="Calibri"/>
                    <a:cs typeface="Calibri"/>
                  </a:rPr>
                  <a:t> permutations of filled (aka. ringed) nodes which represent Weyl orbits that generate sets of vertices, edges, faces, and cells.  The names are generated based on permutations of:</a:t>
                </a:r>
                <a:endParaRPr lang="en-US" dirty="0"/>
              </a:p>
            </p:txBody>
          </p:sp>
        </p:grpSp>
        <p:pic>
          <p:nvPicPr>
            <p:cNvPr id="33" name="Graphic 33">
              <a:extLst>
                <a:ext uri="{FF2B5EF4-FFF2-40B4-BE49-F238E27FC236}">
                  <a16:creationId xmlns:a16="http://schemas.microsoft.com/office/drawing/2014/main" id="{81BD6CBD-3780-AEEF-2271-E514E70E07C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792437" y="3534794"/>
              <a:ext cx="7179125" cy="999446"/>
            </a:xfrm>
            <a:prstGeom prst="rect">
              <a:avLst/>
            </a:prstGeom>
          </p:spPr>
        </p:pic>
      </p:grpSp>
    </p:spTree>
    <p:extLst>
      <p:ext uri="{BB962C8B-B14F-4D97-AF65-F5344CB8AC3E}">
        <p14:creationId xmlns:p14="http://schemas.microsoft.com/office/powerpoint/2010/main" val="56343051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r>
              <a:rPr lang="en-US" dirty="0">
                <a:ea typeface="+mj-lt"/>
                <a:cs typeface="+mj-lt"/>
              </a:rPr>
              <a:t>3D cells &amp; </a:t>
            </a:r>
            <a:r>
              <a:rPr lang="en-US" dirty="0" err="1">
                <a:ea typeface="+mj-lt"/>
                <a:cs typeface="+mj-lt"/>
              </a:rPr>
              <a:t>polyhedra</a:t>
            </a:r>
            <a:r>
              <a:rPr lang="en-US" dirty="0">
                <a:ea typeface="+mj-lt"/>
                <a:cs typeface="+mj-lt"/>
              </a:rPr>
              <a:t> (</a:t>
            </a:r>
            <a:r>
              <a:rPr lang="en-US" dirty="0">
                <a:solidFill>
                  <a:srgbClr val="FF0000"/>
                </a:solidFill>
                <a:ea typeface="+mj-lt"/>
                <a:cs typeface="+mj-lt"/>
              </a:rPr>
              <a:t>A3</a:t>
            </a:r>
            <a:r>
              <a:rPr lang="en-US" dirty="0">
                <a:ea typeface="+mj-lt"/>
                <a:cs typeface="+mj-lt"/>
              </a:rPr>
              <a:t>, B3, H3)</a:t>
            </a:r>
            <a:br>
              <a:rPr lang="en-US" dirty="0">
                <a:ea typeface="+mj-lt"/>
                <a:cs typeface="+mj-lt"/>
              </a:rPr>
            </a:br>
            <a:br>
              <a:rPr lang="en-US" dirty="0">
                <a:ea typeface="+mj-lt"/>
                <a:cs typeface="+mj-lt"/>
              </a:rPr>
            </a:br>
            <a:endParaRPr lang="en-US" dirty="0">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16</a:t>
            </a:fld>
            <a:endParaRPr lang="en-US"/>
          </a:p>
        </p:txBody>
      </p:sp>
      <p:pic>
        <p:nvPicPr>
          <p:cNvPr id="5" name="Graphic 6">
            <a:extLst>
              <a:ext uri="{FF2B5EF4-FFF2-40B4-BE49-F238E27FC236}">
                <a16:creationId xmlns:a16="http://schemas.microsoft.com/office/drawing/2014/main" id="{A507F734-7E74-4D17-6A05-D03458625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9" y="1172475"/>
            <a:ext cx="12187001" cy="5687280"/>
          </a:xfrm>
          <a:prstGeom prst="rect">
            <a:avLst/>
          </a:prstGeom>
        </p:spPr>
      </p:pic>
      <p:pic>
        <p:nvPicPr>
          <p:cNvPr id="3" name="Graphic 8">
            <a:extLst>
              <a:ext uri="{FF2B5EF4-FFF2-40B4-BE49-F238E27FC236}">
                <a16:creationId xmlns:a16="http://schemas.microsoft.com/office/drawing/2014/main" id="{5802759D-FEB3-35EA-89D2-C81C38765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433" y="3065866"/>
            <a:ext cx="3056164" cy="1409969"/>
          </a:xfrm>
          <a:prstGeom prst="rect">
            <a:avLst/>
          </a:prstGeom>
        </p:spPr>
      </p:pic>
    </p:spTree>
    <p:extLst>
      <p:ext uri="{BB962C8B-B14F-4D97-AF65-F5344CB8AC3E}">
        <p14:creationId xmlns:p14="http://schemas.microsoft.com/office/powerpoint/2010/main" val="161466552"/>
      </p:ext>
    </p:extLst>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r>
              <a:rPr lang="en-US">
                <a:ea typeface="+mj-lt"/>
                <a:cs typeface="+mj-lt"/>
              </a:rPr>
              <a:t>3D cells &amp; </a:t>
            </a:r>
            <a:r>
              <a:rPr lang="en-US" err="1">
                <a:ea typeface="+mj-lt"/>
                <a:cs typeface="+mj-lt"/>
              </a:rPr>
              <a:t>polyhedra</a:t>
            </a:r>
            <a:r>
              <a:rPr lang="en-US">
                <a:ea typeface="+mj-lt"/>
                <a:cs typeface="+mj-lt"/>
              </a:rPr>
              <a:t> (A3, </a:t>
            </a:r>
            <a:r>
              <a:rPr lang="en-US">
                <a:solidFill>
                  <a:srgbClr val="FF0000"/>
                </a:solidFill>
                <a:ea typeface="+mj-lt"/>
                <a:cs typeface="+mj-lt"/>
              </a:rPr>
              <a:t>B3</a:t>
            </a:r>
            <a:r>
              <a:rPr lang="en-US">
                <a:ea typeface="+mj-lt"/>
                <a:cs typeface="+mj-lt"/>
              </a:rPr>
              <a:t>, H3)</a:t>
            </a:r>
            <a:br>
              <a:rPr lang="en-US">
                <a:ea typeface="+mj-lt"/>
                <a:cs typeface="+mj-lt"/>
              </a:rPr>
            </a:b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17</a:t>
            </a:fld>
            <a:endParaRPr lang="en-US"/>
          </a:p>
        </p:txBody>
      </p:sp>
      <p:grpSp>
        <p:nvGrpSpPr>
          <p:cNvPr id="10" name="Group 9">
            <a:extLst>
              <a:ext uri="{FF2B5EF4-FFF2-40B4-BE49-F238E27FC236}">
                <a16:creationId xmlns:a16="http://schemas.microsoft.com/office/drawing/2014/main" id="{51552210-8A75-4270-9A58-E43A689377BD}"/>
              </a:ext>
            </a:extLst>
          </p:cNvPr>
          <p:cNvGrpSpPr/>
          <p:nvPr/>
        </p:nvGrpSpPr>
        <p:grpSpPr>
          <a:xfrm>
            <a:off x="3477674" y="1063397"/>
            <a:ext cx="4195148" cy="3911823"/>
            <a:chOff x="3477674" y="1063397"/>
            <a:chExt cx="4195148" cy="3911823"/>
          </a:xfrm>
        </p:grpSpPr>
        <p:pic>
          <p:nvPicPr>
            <p:cNvPr id="6" name="Graphic 9">
              <a:extLst>
                <a:ext uri="{FF2B5EF4-FFF2-40B4-BE49-F238E27FC236}">
                  <a16:creationId xmlns:a16="http://schemas.microsoft.com/office/drawing/2014/main" id="{3E018095-59D4-CB6B-2779-F954728478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7674" y="2722855"/>
              <a:ext cx="4195148" cy="2252365"/>
            </a:xfrm>
            <a:prstGeom prst="rect">
              <a:avLst/>
            </a:prstGeom>
          </p:spPr>
        </p:pic>
        <p:pic>
          <p:nvPicPr>
            <p:cNvPr id="7" name="Graphic 7">
              <a:extLst>
                <a:ext uri="{FF2B5EF4-FFF2-40B4-BE49-F238E27FC236}">
                  <a16:creationId xmlns:a16="http://schemas.microsoft.com/office/drawing/2014/main" id="{7029836A-254E-255B-187F-4BBC8D457E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4491" y="1858054"/>
              <a:ext cx="2143125" cy="1114425"/>
            </a:xfrm>
            <a:prstGeom prst="rect">
              <a:avLst/>
            </a:prstGeom>
          </p:spPr>
        </p:pic>
        <p:pic>
          <p:nvPicPr>
            <p:cNvPr id="8" name="Graphic 8">
              <a:extLst>
                <a:ext uri="{FF2B5EF4-FFF2-40B4-BE49-F238E27FC236}">
                  <a16:creationId xmlns:a16="http://schemas.microsoft.com/office/drawing/2014/main" id="{36CB49F9-2B84-7F82-89FA-8B5F165DED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71975" y="1063397"/>
              <a:ext cx="2019300" cy="1002847"/>
            </a:xfrm>
            <a:prstGeom prst="rect">
              <a:avLst/>
            </a:prstGeom>
          </p:spPr>
        </p:pic>
      </p:grpSp>
      <p:pic>
        <p:nvPicPr>
          <p:cNvPr id="5" name="Graphic 5">
            <a:extLst>
              <a:ext uri="{FF2B5EF4-FFF2-40B4-BE49-F238E27FC236}">
                <a16:creationId xmlns:a16="http://schemas.microsoft.com/office/drawing/2014/main" id="{B00303B5-E7A1-9229-2807-5B40E7F692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66" y="-5902"/>
            <a:ext cx="7939790" cy="6819837"/>
          </a:xfrm>
          <a:prstGeom prst="rect">
            <a:avLst/>
          </a:prstGeom>
        </p:spPr>
      </p:pic>
      <p:sp>
        <p:nvSpPr>
          <p:cNvPr id="3" name="Rectangle 2">
            <a:extLst>
              <a:ext uri="{FF2B5EF4-FFF2-40B4-BE49-F238E27FC236}">
                <a16:creationId xmlns:a16="http://schemas.microsoft.com/office/drawing/2014/main" id="{40D9941D-AD35-6B01-4104-BBD38FF63595}"/>
              </a:ext>
            </a:extLst>
          </p:cNvPr>
          <p:cNvSpPr/>
          <p:nvPr/>
        </p:nvSpPr>
        <p:spPr>
          <a:xfrm>
            <a:off x="2867358" y="1063397"/>
            <a:ext cx="4805464" cy="3715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9">
            <a:extLst>
              <a:ext uri="{FF2B5EF4-FFF2-40B4-BE49-F238E27FC236}">
                <a16:creationId xmlns:a16="http://schemas.microsoft.com/office/drawing/2014/main" id="{174518B3-33BA-2253-9CB2-98E603A692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37509" y="2864731"/>
            <a:ext cx="4332198" cy="1818862"/>
          </a:xfrm>
          <a:prstGeom prst="rect">
            <a:avLst/>
          </a:prstGeom>
        </p:spPr>
      </p:pic>
      <p:pic>
        <p:nvPicPr>
          <p:cNvPr id="11" name="Graphic 7">
            <a:extLst>
              <a:ext uri="{FF2B5EF4-FFF2-40B4-BE49-F238E27FC236}">
                <a16:creationId xmlns:a16="http://schemas.microsoft.com/office/drawing/2014/main" id="{5CB2C178-08EF-05E9-CA45-266AAA9B62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9324" y="2009709"/>
            <a:ext cx="1851479" cy="962769"/>
          </a:xfrm>
          <a:prstGeom prst="rect">
            <a:avLst/>
          </a:prstGeom>
        </p:spPr>
      </p:pic>
      <p:pic>
        <p:nvPicPr>
          <p:cNvPr id="12" name="Graphic 8">
            <a:extLst>
              <a:ext uri="{FF2B5EF4-FFF2-40B4-BE49-F238E27FC236}">
                <a16:creationId xmlns:a16="http://schemas.microsoft.com/office/drawing/2014/main" id="{75CFF4B6-9E04-EDEA-98EC-919B5D4670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8439" y="1156470"/>
            <a:ext cx="1851479" cy="919502"/>
          </a:xfrm>
          <a:prstGeom prst="rect">
            <a:avLst/>
          </a:prstGeom>
        </p:spPr>
      </p:pic>
    </p:spTree>
    <p:extLst>
      <p:ext uri="{BB962C8B-B14F-4D97-AF65-F5344CB8AC3E}">
        <p14:creationId xmlns:p14="http://schemas.microsoft.com/office/powerpoint/2010/main" val="570563806"/>
      </p:ext>
    </p:extLst>
  </p:cSld>
  <p:clrMapOvr>
    <a:masterClrMapping/>
  </p:clrMapOvr>
  <p:transition spd="med">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5F5842-3C1B-D20E-8F7D-71A5452E318D}"/>
              </a:ext>
            </a:extLst>
          </p:cNvPr>
          <p:cNvGrpSpPr/>
          <p:nvPr/>
        </p:nvGrpSpPr>
        <p:grpSpPr>
          <a:xfrm>
            <a:off x="39857" y="2078804"/>
            <a:ext cx="12048455" cy="4114393"/>
            <a:chOff x="39857" y="2078804"/>
            <a:chExt cx="12048455" cy="4114393"/>
          </a:xfrm>
        </p:grpSpPr>
        <p:pic>
          <p:nvPicPr>
            <p:cNvPr id="16" name="Graphic 15">
              <a:extLst>
                <a:ext uri="{FF2B5EF4-FFF2-40B4-BE49-F238E27FC236}">
                  <a16:creationId xmlns:a16="http://schemas.microsoft.com/office/drawing/2014/main" id="{AF5275B2-DC0B-0F00-E374-AB49C267D0B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34"/>
            <a:stretch/>
          </p:blipFill>
          <p:spPr>
            <a:xfrm>
              <a:off x="39857" y="2844106"/>
              <a:ext cx="2924830" cy="3115956"/>
            </a:xfrm>
            <a:prstGeom prst="rect">
              <a:avLst/>
            </a:prstGeom>
          </p:spPr>
        </p:pic>
        <p:grpSp>
          <p:nvGrpSpPr>
            <p:cNvPr id="9" name="Group 8">
              <a:extLst>
                <a:ext uri="{FF2B5EF4-FFF2-40B4-BE49-F238E27FC236}">
                  <a16:creationId xmlns:a16="http://schemas.microsoft.com/office/drawing/2014/main" id="{CA0FD8B7-72C9-9704-2275-5A6B8FC819D2}"/>
                </a:ext>
              </a:extLst>
            </p:cNvPr>
            <p:cNvGrpSpPr/>
            <p:nvPr/>
          </p:nvGrpSpPr>
          <p:grpSpPr>
            <a:xfrm>
              <a:off x="2643187" y="2078804"/>
              <a:ext cx="9445125" cy="4114393"/>
              <a:chOff x="2643187" y="2078804"/>
              <a:chExt cx="9445125" cy="4114393"/>
            </a:xfrm>
          </p:grpSpPr>
          <p:grpSp>
            <p:nvGrpSpPr>
              <p:cNvPr id="6" name="Group 5">
                <a:extLst>
                  <a:ext uri="{FF2B5EF4-FFF2-40B4-BE49-F238E27FC236}">
                    <a16:creationId xmlns:a16="http://schemas.microsoft.com/office/drawing/2014/main" id="{9213F486-6846-6A75-D07E-10342E4B3DC6}"/>
                  </a:ext>
                </a:extLst>
              </p:cNvPr>
              <p:cNvGrpSpPr/>
              <p:nvPr/>
            </p:nvGrpSpPr>
            <p:grpSpPr>
              <a:xfrm>
                <a:off x="3137717" y="2078804"/>
                <a:ext cx="8950595" cy="4114393"/>
                <a:chOff x="3137717" y="2078804"/>
                <a:chExt cx="8950595" cy="4114393"/>
              </a:xfrm>
            </p:grpSpPr>
            <p:pic>
              <p:nvPicPr>
                <p:cNvPr id="5" name="Picture 11" descr="Chart, radar chart&#10;&#10;Description automatically generated">
                  <a:extLst>
                    <a:ext uri="{FF2B5EF4-FFF2-40B4-BE49-F238E27FC236}">
                      <a16:creationId xmlns:a16="http://schemas.microsoft.com/office/drawing/2014/main" id="{3548C2EE-1BE4-7EFD-FF00-B8528B4302F4}"/>
                    </a:ext>
                  </a:extLst>
                </p:cNvPr>
                <p:cNvPicPr>
                  <a:picLocks noChangeAspect="1"/>
                </p:cNvPicPr>
                <p:nvPr/>
              </p:nvPicPr>
              <p:blipFill rotWithShape="1">
                <a:blip r:embed="rId4"/>
                <a:srcRect l="27888" t="19632" r="26693" b="22495"/>
                <a:stretch/>
              </p:blipFill>
              <p:spPr>
                <a:xfrm>
                  <a:off x="8863648" y="2078804"/>
                  <a:ext cx="3224664" cy="3995007"/>
                </a:xfrm>
                <a:prstGeom prst="rect">
                  <a:avLst/>
                </a:prstGeom>
              </p:spPr>
            </p:pic>
            <p:pic>
              <p:nvPicPr>
                <p:cNvPr id="12" name="Picture 12" descr="Chart, radar chart&#10;&#10;Description automatically generated">
                  <a:extLst>
                    <a:ext uri="{FF2B5EF4-FFF2-40B4-BE49-F238E27FC236}">
                      <a16:creationId xmlns:a16="http://schemas.microsoft.com/office/drawing/2014/main" id="{10EA41E4-97EB-F44D-72F8-4D5635CF6797}"/>
                    </a:ext>
                  </a:extLst>
                </p:cNvPr>
                <p:cNvPicPr>
                  <a:picLocks noChangeAspect="1"/>
                </p:cNvPicPr>
                <p:nvPr/>
              </p:nvPicPr>
              <p:blipFill rotWithShape="1">
                <a:blip r:embed="rId5"/>
                <a:srcRect l="20548" t="15455" r="17351" b="17727"/>
                <a:stretch/>
              </p:blipFill>
              <p:spPr>
                <a:xfrm>
                  <a:off x="5582766" y="2400990"/>
                  <a:ext cx="3377445" cy="3624073"/>
                </a:xfrm>
                <a:prstGeom prst="rect">
                  <a:avLst/>
                </a:prstGeom>
              </p:spPr>
            </p:pic>
            <p:pic>
              <p:nvPicPr>
                <p:cNvPr id="7" name="Picture 8" descr="Chart, radar chart&#10;&#10;Description automatically generated">
                  <a:extLst>
                    <a:ext uri="{FF2B5EF4-FFF2-40B4-BE49-F238E27FC236}">
                      <a16:creationId xmlns:a16="http://schemas.microsoft.com/office/drawing/2014/main" id="{6AF7E4A5-8340-970F-9D41-7A4D30D27B02}"/>
                    </a:ext>
                  </a:extLst>
                </p:cNvPr>
                <p:cNvPicPr>
                  <a:picLocks noChangeAspect="1"/>
                </p:cNvPicPr>
                <p:nvPr/>
              </p:nvPicPr>
              <p:blipFill rotWithShape="1">
                <a:blip r:embed="rId6"/>
                <a:srcRect l="21264" t="3495" r="20977" b="21505"/>
                <a:stretch/>
              </p:blipFill>
              <p:spPr>
                <a:xfrm>
                  <a:off x="3137717" y="2704987"/>
                  <a:ext cx="2515176" cy="3488210"/>
                </a:xfrm>
                <a:prstGeom prst="rect">
                  <a:avLst/>
                </a:prstGeom>
              </p:spPr>
            </p:pic>
          </p:grpSp>
          <p:pic>
            <p:nvPicPr>
              <p:cNvPr id="20" name="Graphic 20">
                <a:extLst>
                  <a:ext uri="{FF2B5EF4-FFF2-40B4-BE49-F238E27FC236}">
                    <a16:creationId xmlns:a16="http://schemas.microsoft.com/office/drawing/2014/main" id="{D5A29BBF-7D64-88BC-46B5-8CA92735AF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3187" y="3271156"/>
                <a:ext cx="1653268" cy="642258"/>
              </a:xfrm>
              <a:prstGeom prst="rect">
                <a:avLst/>
              </a:prstGeom>
            </p:spPr>
          </p:pic>
        </p:grpSp>
      </p:grpSp>
      <p:pic>
        <p:nvPicPr>
          <p:cNvPr id="17" name="Graphic 17">
            <a:extLst>
              <a:ext uri="{FF2B5EF4-FFF2-40B4-BE49-F238E27FC236}">
                <a16:creationId xmlns:a16="http://schemas.microsoft.com/office/drawing/2014/main" id="{EFEFAC6C-3EC6-B60B-FD85-7190FB145F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3100" y="372155"/>
            <a:ext cx="1774371" cy="902153"/>
          </a:xfrm>
          <a:prstGeom prst="rect">
            <a:avLst/>
          </a:prstGeom>
        </p:spPr>
      </p:pic>
      <p:pic>
        <p:nvPicPr>
          <p:cNvPr id="15" name="Graphic 1">
            <a:extLst>
              <a:ext uri="{FF2B5EF4-FFF2-40B4-BE49-F238E27FC236}">
                <a16:creationId xmlns:a16="http://schemas.microsoft.com/office/drawing/2014/main" id="{42234A32-F420-9B24-5A5E-5A78A2B05A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38139" y="321211"/>
            <a:ext cx="3317820" cy="1704373"/>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4D cells &amp; </a:t>
            </a:r>
            <a:r>
              <a:rPr lang="en-US" err="1">
                <a:ea typeface="+mj-lt"/>
                <a:cs typeface="+mj-lt"/>
              </a:rPr>
              <a:t>polychora</a:t>
            </a:r>
            <a:r>
              <a:rPr lang="en-US">
                <a:ea typeface="+mj-lt"/>
                <a:cs typeface="+mj-lt"/>
              </a:rPr>
              <a:t> (A4, C4, D4, F4, H4)</a:t>
            </a:r>
            <a:br>
              <a:rPr lang="en-US">
                <a:ea typeface="+mj-lt"/>
                <a:cs typeface="+mj-lt"/>
              </a:rPr>
            </a:br>
            <a:r>
              <a:rPr lang="en-US">
                <a:ea typeface="+mj-lt"/>
                <a:cs typeface="+mj-lt"/>
              </a:rPr>
              <a:t>    </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18</a:t>
            </a:fld>
            <a:endParaRPr lang="en-US"/>
          </a:p>
        </p:txBody>
      </p:sp>
      <p:pic>
        <p:nvPicPr>
          <p:cNvPr id="11" name="Graphic 11">
            <a:extLst>
              <a:ext uri="{FF2B5EF4-FFF2-40B4-BE49-F238E27FC236}">
                <a16:creationId xmlns:a16="http://schemas.microsoft.com/office/drawing/2014/main" id="{54EBF5F3-000E-2F28-2B66-EE5B3B6445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9165771" y="1138110"/>
            <a:ext cx="2597893" cy="1396368"/>
          </a:xfrm>
          <a:prstGeom prst="rect">
            <a:avLst/>
          </a:prstGeom>
        </p:spPr>
      </p:pic>
      <p:sp>
        <p:nvSpPr>
          <p:cNvPr id="13" name="TextBox 12">
            <a:extLst>
              <a:ext uri="{FF2B5EF4-FFF2-40B4-BE49-F238E27FC236}">
                <a16:creationId xmlns:a16="http://schemas.microsoft.com/office/drawing/2014/main" id="{6B8D9489-A470-C25C-A6E2-910D9E889587}"/>
              </a:ext>
            </a:extLst>
          </p:cNvPr>
          <p:cNvSpPr txBox="1"/>
          <p:nvPr/>
        </p:nvSpPr>
        <p:spPr>
          <a:xfrm>
            <a:off x="6245" y="5914869"/>
            <a:ext cx="123618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  5-Cell (Self Dual)         16-Cell (BC4)          24-Cell (Self Dual)   </a:t>
            </a:r>
            <a:r>
              <a:rPr lang="en-US" sz="2800">
                <a:ea typeface="+mn-lt"/>
                <a:cs typeface="+mn-lt"/>
              </a:rPr>
              <a:t>         600-Cell (H4)</a:t>
            </a:r>
          </a:p>
          <a:p>
            <a:r>
              <a:rPr lang="en-US" sz="2800">
                <a:cs typeface="Calibri"/>
              </a:rPr>
              <a:t>                  </a:t>
            </a:r>
            <a:r>
              <a:rPr lang="en-US" sz="2800">
                <a:ea typeface="+mn-lt"/>
                <a:cs typeface="+mn-lt"/>
              </a:rPr>
              <a:t>8-Cell (BC4 </a:t>
            </a:r>
            <a:r>
              <a:rPr lang="en-US" sz="2800" err="1">
                <a:ea typeface="+mn-lt"/>
                <a:cs typeface="+mn-lt"/>
              </a:rPr>
              <a:t>TriRectified</a:t>
            </a:r>
            <a:r>
              <a:rPr lang="en-US" sz="2800">
                <a:ea typeface="+mn-lt"/>
                <a:cs typeface="+mn-lt"/>
              </a:rPr>
              <a:t> aka. Tesseract</a:t>
            </a:r>
            <a:r>
              <a:rPr lang="en-US" sz="2800">
                <a:cs typeface="Calibri"/>
              </a:rPr>
              <a:t>)                   120-Cell (H4 </a:t>
            </a:r>
            <a:r>
              <a:rPr lang="en-US" sz="2800" err="1">
                <a:cs typeface="Calibri"/>
              </a:rPr>
              <a:t>TriRectified</a:t>
            </a:r>
            <a:r>
              <a:rPr lang="en-US" sz="2800">
                <a:cs typeface="Calibri"/>
              </a:rPr>
              <a:t>)</a:t>
            </a:r>
          </a:p>
        </p:txBody>
      </p:sp>
      <p:pic>
        <p:nvPicPr>
          <p:cNvPr id="3" name="Graphic 8">
            <a:extLst>
              <a:ext uri="{FF2B5EF4-FFF2-40B4-BE49-F238E27FC236}">
                <a16:creationId xmlns:a16="http://schemas.microsoft.com/office/drawing/2014/main" id="{21FE44BC-035A-225E-BA05-00EBBCD69AA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419885" y="1927813"/>
            <a:ext cx="1777833" cy="940004"/>
          </a:xfrm>
          <a:prstGeom prst="rect">
            <a:avLst/>
          </a:prstGeom>
        </p:spPr>
      </p:pic>
      <p:grpSp>
        <p:nvGrpSpPr>
          <p:cNvPr id="26" name="Group 25">
            <a:extLst>
              <a:ext uri="{FF2B5EF4-FFF2-40B4-BE49-F238E27FC236}">
                <a16:creationId xmlns:a16="http://schemas.microsoft.com/office/drawing/2014/main" id="{10454040-D7D4-EA84-375A-6642FCA6199B}"/>
              </a:ext>
            </a:extLst>
          </p:cNvPr>
          <p:cNvGrpSpPr/>
          <p:nvPr/>
        </p:nvGrpSpPr>
        <p:grpSpPr>
          <a:xfrm>
            <a:off x="2969080" y="397232"/>
            <a:ext cx="7179125" cy="5973972"/>
            <a:chOff x="4792437" y="-1439732"/>
            <a:chExt cx="7179125" cy="5973972"/>
          </a:xfrm>
        </p:grpSpPr>
        <p:grpSp>
          <p:nvGrpSpPr>
            <p:cNvPr id="21" name="Group 20">
              <a:extLst>
                <a:ext uri="{FF2B5EF4-FFF2-40B4-BE49-F238E27FC236}">
                  <a16:creationId xmlns:a16="http://schemas.microsoft.com/office/drawing/2014/main" id="{A78293A9-91BE-8E3C-C088-3E62DF590B90}"/>
                </a:ext>
              </a:extLst>
            </p:cNvPr>
            <p:cNvGrpSpPr/>
            <p:nvPr/>
          </p:nvGrpSpPr>
          <p:grpSpPr>
            <a:xfrm>
              <a:off x="5803447" y="-1439732"/>
              <a:ext cx="5541643" cy="4987292"/>
              <a:chOff x="5803447" y="-1439732"/>
              <a:chExt cx="5541643" cy="4987292"/>
            </a:xfrm>
          </p:grpSpPr>
          <p:sp>
            <p:nvSpPr>
              <p:cNvPr id="23" name="Arrow: Left 22">
                <a:extLst>
                  <a:ext uri="{FF2B5EF4-FFF2-40B4-BE49-F238E27FC236}">
                    <a16:creationId xmlns:a16="http://schemas.microsoft.com/office/drawing/2014/main" id="{7D17B4C0-447D-5AEC-A700-A5E2DF40B0A9}"/>
                  </a:ext>
                </a:extLst>
              </p:cNvPr>
              <p:cNvSpPr/>
              <p:nvPr/>
            </p:nvSpPr>
            <p:spPr>
              <a:xfrm rot="7860000">
                <a:off x="8861788" y="785035"/>
                <a:ext cx="4708070" cy="25853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1D7A0FFB-7658-FC20-01C9-E4BFDF7D935D}"/>
                  </a:ext>
                </a:extLst>
              </p:cNvPr>
              <p:cNvSpPr/>
              <p:nvPr/>
            </p:nvSpPr>
            <p:spPr>
              <a:xfrm rot="2700000">
                <a:off x="6035735" y="1896343"/>
                <a:ext cx="1115785" cy="2993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953B2EC-604A-CB6E-DF09-D691E9D7F03C}"/>
                  </a:ext>
                </a:extLst>
              </p:cNvPr>
              <p:cNvSpPr txBox="1"/>
              <p:nvPr/>
            </p:nvSpPr>
            <p:spPr>
              <a:xfrm>
                <a:off x="5803447" y="2347231"/>
                <a:ext cx="4770663" cy="1200329"/>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16=2</a:t>
                </a:r>
                <a:r>
                  <a:rPr lang="en-US" baseline="30000">
                    <a:ea typeface="Calibri"/>
                    <a:cs typeface="Calibri"/>
                  </a:rPr>
                  <a:t>n=4</a:t>
                </a:r>
                <a:r>
                  <a:rPr lang="en-US">
                    <a:ea typeface="Calibri"/>
                    <a:cs typeface="Calibri"/>
                  </a:rPr>
                  <a:t> permutations of filled (aka. ringed) nodes represent which Weyl orbits that generate sets of vertices, edges, faces, and cells.  The names are generated based on permutations of:</a:t>
                </a:r>
                <a:endParaRPr lang="en-US"/>
              </a:p>
            </p:txBody>
          </p:sp>
        </p:grpSp>
        <p:pic>
          <p:nvPicPr>
            <p:cNvPr id="22" name="Graphic 33">
              <a:extLst>
                <a:ext uri="{FF2B5EF4-FFF2-40B4-BE49-F238E27FC236}">
                  <a16:creationId xmlns:a16="http://schemas.microsoft.com/office/drawing/2014/main" id="{7F477DFC-3BB3-009B-8506-67C30E71C33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92437" y="3534794"/>
              <a:ext cx="7179125" cy="999446"/>
            </a:xfrm>
            <a:prstGeom prst="rect">
              <a:avLst/>
            </a:prstGeom>
          </p:spPr>
        </p:pic>
      </p:grpSp>
      <p:pic>
        <p:nvPicPr>
          <p:cNvPr id="8" name="Graphic 7">
            <a:extLst>
              <a:ext uri="{FF2B5EF4-FFF2-40B4-BE49-F238E27FC236}">
                <a16:creationId xmlns:a16="http://schemas.microsoft.com/office/drawing/2014/main" id="{A4E50FB7-A9CA-B542-1148-2EB6D7365CA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78782" y="1429963"/>
            <a:ext cx="3119044" cy="1414143"/>
          </a:xfrm>
          <a:prstGeom prst="rect">
            <a:avLst/>
          </a:prstGeom>
        </p:spPr>
      </p:pic>
      <p:pic>
        <p:nvPicPr>
          <p:cNvPr id="14" name="Graphic 10">
            <a:extLst>
              <a:ext uri="{FF2B5EF4-FFF2-40B4-BE49-F238E27FC236}">
                <a16:creationId xmlns:a16="http://schemas.microsoft.com/office/drawing/2014/main" id="{5BCBC93A-2463-34D5-A159-FCAE994FDCF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6048765" y="1211810"/>
            <a:ext cx="2743199" cy="1534331"/>
          </a:xfrm>
          <a:prstGeom prst="rect">
            <a:avLst/>
          </a:prstGeom>
        </p:spPr>
      </p:pic>
    </p:spTree>
    <p:extLst>
      <p:ext uri="{BB962C8B-B14F-4D97-AF65-F5344CB8AC3E}">
        <p14:creationId xmlns:p14="http://schemas.microsoft.com/office/powerpoint/2010/main" val="105187386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4D cells &amp; </a:t>
            </a:r>
            <a:r>
              <a:rPr lang="en-US" err="1">
                <a:ea typeface="+mj-lt"/>
                <a:cs typeface="+mj-lt"/>
              </a:rPr>
              <a:t>polychora</a:t>
            </a:r>
            <a:r>
              <a:rPr lang="en-US">
                <a:ea typeface="+mj-lt"/>
                <a:cs typeface="+mj-lt"/>
              </a:rPr>
              <a:t> (</a:t>
            </a:r>
            <a:r>
              <a:rPr lang="en-US">
                <a:solidFill>
                  <a:srgbClr val="FF0000"/>
                </a:solidFill>
                <a:ea typeface="+mj-lt"/>
                <a:cs typeface="+mj-lt"/>
              </a:rPr>
              <a:t>A4</a:t>
            </a:r>
            <a:r>
              <a:rPr lang="en-US">
                <a:ea typeface="+mj-lt"/>
                <a:cs typeface="+mj-lt"/>
              </a:rPr>
              <a:t>, C4, D4, F4, H4)</a:t>
            </a:r>
            <a:br>
              <a:rPr lang="en-US">
                <a:ea typeface="+mj-lt"/>
                <a:cs typeface="+mj-lt"/>
              </a:rPr>
            </a:br>
            <a:r>
              <a:rPr lang="en-US">
                <a:ea typeface="+mj-lt"/>
                <a:cs typeface="+mj-lt"/>
              </a:rPr>
              <a:t>  </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19</a:t>
            </a:fld>
            <a:endParaRPr lang="en-US"/>
          </a:p>
        </p:txBody>
      </p:sp>
      <p:pic>
        <p:nvPicPr>
          <p:cNvPr id="5" name="Graphic 5">
            <a:extLst>
              <a:ext uri="{FF2B5EF4-FFF2-40B4-BE49-F238E27FC236}">
                <a16:creationId xmlns:a16="http://schemas.microsoft.com/office/drawing/2014/main" id="{E8373B86-96A2-8BEF-CF40-920F1470FB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908" y="842467"/>
            <a:ext cx="12049592" cy="6010018"/>
          </a:xfrm>
          <a:prstGeom prst="rect">
            <a:avLst/>
          </a:prstGeom>
        </p:spPr>
      </p:pic>
      <p:pic>
        <p:nvPicPr>
          <p:cNvPr id="7" name="Graphic 6">
            <a:extLst>
              <a:ext uri="{FF2B5EF4-FFF2-40B4-BE49-F238E27FC236}">
                <a16:creationId xmlns:a16="http://schemas.microsoft.com/office/drawing/2014/main" id="{C01A4E4C-12EF-FCB4-22FD-87165A8FB0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782" y="1429963"/>
            <a:ext cx="3119044" cy="1414143"/>
          </a:xfrm>
          <a:prstGeom prst="rect">
            <a:avLst/>
          </a:prstGeom>
        </p:spPr>
      </p:pic>
    </p:spTree>
    <p:extLst>
      <p:ext uri="{BB962C8B-B14F-4D97-AF65-F5344CB8AC3E}">
        <p14:creationId xmlns:p14="http://schemas.microsoft.com/office/powerpoint/2010/main" val="2559896342"/>
      </p:ext>
    </p:extLst>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lstStyle/>
          <a:p>
            <a:r>
              <a:rPr lang="en-US"/>
              <a:t>Agenda</a:t>
            </a:r>
          </a:p>
        </p:txBody>
      </p:sp>
      <p:sp>
        <p:nvSpPr>
          <p:cNvPr id="3" name="Content Placeholder 2"/>
          <p:cNvSpPr>
            <a:spLocks noGrp="1"/>
          </p:cNvSpPr>
          <p:nvPr>
            <p:ph idx="1"/>
          </p:nvPr>
        </p:nvSpPr>
        <p:spPr>
          <a:xfrm>
            <a:off x="161027" y="764722"/>
            <a:ext cx="12024905" cy="6097643"/>
          </a:xfrm>
        </p:spPr>
        <p:txBody>
          <a:bodyPr vert="horz" lIns="91440" tIns="45720" rIns="91440" bIns="45720" rtlCol="0" anchor="t">
            <a:noAutofit/>
          </a:bodyPr>
          <a:lstStyle/>
          <a:p>
            <a:r>
              <a:rPr lang="en-US" sz="2800" dirty="0">
                <a:ea typeface="+mn-lt"/>
                <a:cs typeface="+mn-lt"/>
                <a:hlinkClick r:id="rId2" action="ppaction://hlinksldjump"/>
              </a:rPr>
              <a:t>Introducing the Mathematica™ based VisibLie-E8 Tool</a:t>
            </a:r>
            <a:endParaRPr lang="en-US" sz="2800" dirty="0">
              <a:ea typeface="+mn-lt"/>
              <a:cs typeface="+mn-lt"/>
              <a:hlinkClick r:id="rId3">
                <a:extLst>
                  <a:ext uri="{A12FA001-AC4F-418D-AE19-62706E023703}">
                    <ahyp:hlinkClr xmlns:ahyp="http://schemas.microsoft.com/office/drawing/2018/hyperlinkcolor" val="tx"/>
                  </a:ext>
                </a:extLst>
              </a:hlinkClick>
            </a:endParaRPr>
          </a:p>
          <a:p>
            <a:pPr lvl="1"/>
            <a:r>
              <a:rPr lang="en-US" sz="2200" dirty="0">
                <a:solidFill>
                  <a:srgbClr val="969696"/>
                </a:solidFill>
                <a:cs typeface="Calibri"/>
              </a:rPr>
              <a:t>The Coxeter-Dynkin Visualizer (Groups, Weyl Orbits, </a:t>
            </a:r>
            <a:r>
              <a:rPr lang="en-US" sz="2200" dirty="0" err="1">
                <a:solidFill>
                  <a:srgbClr val="969696"/>
                </a:solidFill>
                <a:cs typeface="Calibri"/>
              </a:rPr>
              <a:t>Hasse</a:t>
            </a:r>
            <a:r>
              <a:rPr lang="en-US" sz="2200" dirty="0">
                <a:solidFill>
                  <a:srgbClr val="969696"/>
                </a:solidFill>
                <a:cs typeface="Calibri"/>
              </a:rPr>
              <a:t> Diagrams, etc.)</a:t>
            </a:r>
            <a:endParaRPr lang="en-US" sz="2200" dirty="0">
              <a:solidFill>
                <a:srgbClr val="969696"/>
              </a:solidFill>
              <a:ea typeface="Calibri"/>
              <a:cs typeface="Calibri"/>
            </a:endParaRPr>
          </a:p>
          <a:p>
            <a:pPr lvl="1"/>
            <a:r>
              <a:rPr lang="en-US" sz="2200" dirty="0">
                <a:solidFill>
                  <a:srgbClr val="969696"/>
                </a:solidFill>
                <a:ea typeface="+mn-lt"/>
                <a:cs typeface="+mn-lt"/>
              </a:rPr>
              <a:t>The (Bi)Quaternion/(Bi)Octonion/</a:t>
            </a:r>
            <a:r>
              <a:rPr lang="en-US" sz="2200" dirty="0" err="1">
                <a:solidFill>
                  <a:srgbClr val="969696"/>
                </a:solidFill>
                <a:ea typeface="+mn-lt"/>
                <a:cs typeface="+mn-lt"/>
              </a:rPr>
              <a:t>Sedenion</a:t>
            </a:r>
            <a:r>
              <a:rPr lang="en-US" sz="2200" dirty="0">
                <a:solidFill>
                  <a:srgbClr val="969696"/>
                </a:solidFill>
                <a:ea typeface="+mn-lt"/>
                <a:cs typeface="+mn-lt"/>
              </a:rPr>
              <a:t> Engine (Fano Plane/Cube/Tesseract, etc.)</a:t>
            </a:r>
          </a:p>
          <a:p>
            <a:pPr lvl="1"/>
            <a:r>
              <a:rPr lang="en-US" sz="2200" dirty="0">
                <a:solidFill>
                  <a:srgbClr val="969696"/>
                </a:solidFill>
                <a:cs typeface="Calibri"/>
              </a:rPr>
              <a:t>The VisibLie_E8 Hyperdimensional Visualizer (2D/3D Projections, etc.)</a:t>
            </a:r>
            <a:endParaRPr lang="en-US" sz="2200" dirty="0">
              <a:solidFill>
                <a:srgbClr val="969696"/>
              </a:solidFill>
              <a:ea typeface="Calibri"/>
              <a:cs typeface="Calibri"/>
            </a:endParaRPr>
          </a:p>
          <a:p>
            <a:r>
              <a:rPr lang="en-US" sz="2800" dirty="0">
                <a:ea typeface="+mn-lt"/>
                <a:cs typeface="+mn-lt"/>
                <a:hlinkClick r:id="rId4" action="ppaction://hlinksldjump"/>
              </a:rPr>
              <a:t>Introducing the Dimensions (0 to 8, ∞)</a:t>
            </a:r>
            <a:endParaRPr lang="en-US" sz="2800" dirty="0">
              <a:ea typeface="+mn-lt"/>
              <a:cs typeface="+mn-lt"/>
              <a:hlinkClick r:id="rId5"/>
            </a:endParaRPr>
          </a:p>
          <a:p>
            <a:pPr lvl="1"/>
            <a:r>
              <a:rPr lang="en-US" sz="2200" dirty="0">
                <a:solidFill>
                  <a:schemeClr val="bg1">
                    <a:lumMod val="50000"/>
                  </a:schemeClr>
                </a:solidFill>
              </a:rPr>
              <a:t>0D points, 1D edges &amp; 2D faces</a:t>
            </a:r>
            <a:r>
              <a:rPr lang="en-US" sz="2200" dirty="0">
                <a:solidFill>
                  <a:schemeClr val="bg1">
                    <a:lumMod val="50000"/>
                  </a:schemeClr>
                </a:solidFill>
                <a:ea typeface="+mn-lt"/>
                <a:cs typeface="+mn-lt"/>
              </a:rPr>
              <a:t> (A2, B2=C2, </a:t>
            </a:r>
            <a:r>
              <a:rPr lang="en-US" sz="2200" dirty="0">
                <a:solidFill>
                  <a:schemeClr val="bg1">
                    <a:lumMod val="50000"/>
                  </a:schemeClr>
                </a:solidFill>
              </a:rPr>
              <a:t>G2, H2 Groups)</a:t>
            </a:r>
            <a:endParaRPr lang="en-US" sz="2200" dirty="0">
              <a:solidFill>
                <a:schemeClr val="bg1">
                  <a:lumMod val="50000"/>
                </a:schemeClr>
              </a:solidFill>
              <a:ea typeface="+mn-lt"/>
              <a:cs typeface="+mn-lt"/>
            </a:endParaRPr>
          </a:p>
          <a:p>
            <a:pPr lvl="1"/>
            <a:r>
              <a:rPr lang="en-US" sz="2200" dirty="0">
                <a:solidFill>
                  <a:schemeClr val="bg1">
                    <a:lumMod val="50000"/>
                  </a:schemeClr>
                </a:solidFill>
                <a:ea typeface="+mn-lt"/>
                <a:cs typeface="+mn-lt"/>
              </a:rPr>
              <a:t>3D cells &amp; </a:t>
            </a:r>
            <a:r>
              <a:rPr lang="en-US" sz="2200" dirty="0" err="1">
                <a:solidFill>
                  <a:schemeClr val="bg1">
                    <a:lumMod val="50000"/>
                  </a:schemeClr>
                </a:solidFill>
                <a:ea typeface="+mn-lt"/>
                <a:cs typeface="+mn-lt"/>
              </a:rPr>
              <a:t>polyhedra</a:t>
            </a:r>
            <a:r>
              <a:rPr lang="en-US" sz="2200" dirty="0">
                <a:solidFill>
                  <a:schemeClr val="bg1">
                    <a:lumMod val="50000"/>
                  </a:schemeClr>
                </a:solidFill>
                <a:ea typeface="+mn-lt"/>
                <a:cs typeface="+mn-lt"/>
              </a:rPr>
              <a:t> (A3, B3, H3 Groups)</a:t>
            </a:r>
          </a:p>
          <a:p>
            <a:pPr lvl="1"/>
            <a:r>
              <a:rPr lang="en-US" sz="2200" dirty="0">
                <a:solidFill>
                  <a:schemeClr val="bg1">
                    <a:lumMod val="50000"/>
                  </a:schemeClr>
                </a:solidFill>
                <a:cs typeface="Calibri"/>
              </a:rPr>
              <a:t>4D</a:t>
            </a:r>
            <a:r>
              <a:rPr lang="en-US" sz="2200" dirty="0">
                <a:solidFill>
                  <a:schemeClr val="bg1">
                    <a:lumMod val="50000"/>
                  </a:schemeClr>
                </a:solidFill>
                <a:ea typeface="+mn-lt"/>
                <a:cs typeface="+mn-lt"/>
              </a:rPr>
              <a:t>  cells &amp; </a:t>
            </a:r>
            <a:r>
              <a:rPr lang="en-US" sz="2200" dirty="0" err="1">
                <a:solidFill>
                  <a:schemeClr val="bg1">
                    <a:lumMod val="50000"/>
                  </a:schemeClr>
                </a:solidFill>
                <a:ea typeface="+mn-lt"/>
                <a:cs typeface="+mn-lt"/>
              </a:rPr>
              <a:t>polychora</a:t>
            </a:r>
            <a:r>
              <a:rPr lang="en-US" sz="2200" dirty="0">
                <a:solidFill>
                  <a:schemeClr val="bg1">
                    <a:lumMod val="50000"/>
                  </a:schemeClr>
                </a:solidFill>
                <a:ea typeface="+mn-lt"/>
                <a:cs typeface="+mn-lt"/>
              </a:rPr>
              <a:t> (A4, C4, D4, F4, H4 Groups)</a:t>
            </a:r>
          </a:p>
          <a:p>
            <a:pPr lvl="1"/>
            <a:r>
              <a:rPr lang="en-US" sz="2200" dirty="0">
                <a:solidFill>
                  <a:schemeClr val="bg1">
                    <a:lumMod val="50000"/>
                  </a:schemeClr>
                </a:solidFill>
                <a:ea typeface="+mn-lt"/>
                <a:cs typeface="+mn-lt"/>
              </a:rPr>
              <a:t>5D-8D cells &amp; polytopes (A5, C6, D6, E6, E7, E8=BC8+D8 Groups)</a:t>
            </a:r>
          </a:p>
          <a:p>
            <a:r>
              <a:rPr lang="en-US" sz="2800" dirty="0">
                <a:hlinkClick r:id="rId6" action="ppaction://hlinksldjump"/>
              </a:rPr>
              <a:t>Generating Solid Convex</a:t>
            </a:r>
            <a:r>
              <a:rPr lang="en-US" sz="2800" dirty="0">
                <a:ea typeface="+mn-lt"/>
                <a:cs typeface="+mn-lt"/>
                <a:hlinkClick r:id="rId6" action="ppaction://hlinksldjump"/>
              </a:rPr>
              <a:t> Hulls from Quaternions and their Weyl Group Orbits</a:t>
            </a:r>
            <a:endParaRPr lang="en-US" sz="2800" dirty="0">
              <a:ea typeface="+mn-lt"/>
              <a:cs typeface="+mn-lt"/>
            </a:endParaRPr>
          </a:p>
          <a:p>
            <a:pPr lvl="1"/>
            <a:r>
              <a:rPr lang="en-US" sz="2200" dirty="0">
                <a:solidFill>
                  <a:schemeClr val="bg1">
                    <a:lumMod val="50000"/>
                  </a:schemeClr>
                </a:solidFill>
                <a:ea typeface="+mn-lt"/>
                <a:cs typeface="+mn-lt"/>
              </a:rPr>
              <a:t>The 5 Platonic Solids, which includes duals</a:t>
            </a:r>
          </a:p>
          <a:p>
            <a:pPr lvl="1"/>
            <a:r>
              <a:rPr lang="en-US" sz="2200" dirty="0">
                <a:solidFill>
                  <a:schemeClr val="bg1">
                    <a:lumMod val="50000"/>
                  </a:schemeClr>
                </a:solidFill>
                <a:ea typeface="+mn-lt"/>
                <a:cs typeface="+mn-lt"/>
              </a:rPr>
              <a:t>The 13 Archimedean Solids and their Catalan Duals, with some Johnson and Near-miss Johnsons</a:t>
            </a:r>
            <a:endParaRPr lang="en-US" dirty="0">
              <a:solidFill>
                <a:schemeClr val="bg1">
                  <a:lumMod val="50000"/>
                </a:schemeClr>
              </a:solidFill>
              <a:cs typeface="Calibri"/>
            </a:endParaRPr>
          </a:p>
          <a:p>
            <a:r>
              <a:rPr lang="en-US" sz="2600" dirty="0">
                <a:ea typeface="+mn-lt"/>
                <a:cs typeface="+mn-lt"/>
                <a:hlinkClick r:id="rId7" action="ppaction://hlinksldjump"/>
              </a:rPr>
              <a:t>4D </a:t>
            </a:r>
            <a:r>
              <a:rPr lang="en-US" sz="2600" dirty="0" err="1">
                <a:ea typeface="+mn-lt"/>
                <a:cs typeface="+mn-lt"/>
                <a:hlinkClick r:id="rId7" action="ppaction://hlinksldjump"/>
              </a:rPr>
              <a:t>Polychora</a:t>
            </a:r>
            <a:r>
              <a:rPr lang="en-US" sz="2600" dirty="0">
                <a:ea typeface="+mn-lt"/>
                <a:cs typeface="+mn-lt"/>
                <a:hlinkClick r:id="rId7" action="ppaction://hlinksldjump"/>
              </a:rPr>
              <a:t> w/Duals, including the Dual Snub 24-Cell</a:t>
            </a:r>
            <a:endParaRPr lang="en-US" sz="2600" dirty="0">
              <a:ea typeface="Calibri"/>
              <a:cs typeface="Calibri"/>
            </a:endParaRPr>
          </a:p>
        </p:txBody>
      </p:sp>
      <p:sp>
        <p:nvSpPr>
          <p:cNvPr id="4" name="Slide Number Placeholder 3"/>
          <p:cNvSpPr>
            <a:spLocks noGrp="1"/>
          </p:cNvSpPr>
          <p:nvPr>
            <p:ph type="sldNum" sz="quarter" idx="12"/>
          </p:nvPr>
        </p:nvSpPr>
        <p:spPr/>
        <p:txBody>
          <a:bodyPr/>
          <a:lstStyle/>
          <a:p>
            <a:fld id="{F927E455-AB0E-4536-A5FF-13B3C2EC565F}" type="slidenum">
              <a:rPr lang="en-US" smtClean="0"/>
              <a:pPr/>
              <a:t>2</a:t>
            </a:fld>
            <a:endParaRPr lang="en-US"/>
          </a:p>
        </p:txBody>
      </p:sp>
    </p:spTree>
    <p:extLst>
      <p:ext uri="{BB962C8B-B14F-4D97-AF65-F5344CB8AC3E}">
        <p14:creationId xmlns:p14="http://schemas.microsoft.com/office/powerpoint/2010/main" val="2307794540"/>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E0397A37-01D4-49A4-8F81-D4E38D5C8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8139" y="321211"/>
            <a:ext cx="3317820" cy="1704373"/>
          </a:xfrm>
          <a:prstGeom prst="rect">
            <a:avLst/>
          </a:prstGeom>
        </p:spPr>
      </p:pic>
      <p:pic>
        <p:nvPicPr>
          <p:cNvPr id="6" name="Graphic 8">
            <a:extLst>
              <a:ext uri="{FF2B5EF4-FFF2-40B4-BE49-F238E27FC236}">
                <a16:creationId xmlns:a16="http://schemas.microsoft.com/office/drawing/2014/main" id="{B76E1241-695C-901E-ED5B-F40079B6E3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419885" y="1927813"/>
            <a:ext cx="1777833" cy="940004"/>
          </a:xfrm>
          <a:prstGeom prst="rect">
            <a:avLst/>
          </a:prstGeom>
        </p:spPr>
      </p:pic>
      <p:pic>
        <p:nvPicPr>
          <p:cNvPr id="29" name="Graphic 29">
            <a:extLst>
              <a:ext uri="{FF2B5EF4-FFF2-40B4-BE49-F238E27FC236}">
                <a16:creationId xmlns:a16="http://schemas.microsoft.com/office/drawing/2014/main" id="{82C0EE2E-FE17-BB56-C53D-BABCAD80F1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6794" y="47226"/>
            <a:ext cx="7302706" cy="6813516"/>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4D cells &amp; </a:t>
            </a:r>
            <a:r>
              <a:rPr lang="en-US" err="1">
                <a:ea typeface="+mj-lt"/>
                <a:cs typeface="+mj-lt"/>
              </a:rPr>
              <a:t>polychora</a:t>
            </a:r>
            <a:r>
              <a:rPr lang="en-US">
                <a:ea typeface="+mj-lt"/>
                <a:cs typeface="+mj-lt"/>
              </a:rPr>
              <a:t> (A4, </a:t>
            </a:r>
            <a:r>
              <a:rPr lang="en-US">
                <a:solidFill>
                  <a:srgbClr val="FF0000"/>
                </a:solidFill>
                <a:ea typeface="+mj-lt"/>
                <a:cs typeface="+mj-lt"/>
              </a:rPr>
              <a:t>C4</a:t>
            </a:r>
            <a:r>
              <a:rPr lang="en-US">
                <a:ea typeface="+mj-lt"/>
                <a:cs typeface="+mj-lt"/>
              </a:rPr>
              <a:t>, D4, F4, H4)</a:t>
            </a:r>
            <a:br>
              <a:rPr lang="en-US">
                <a:ea typeface="+mj-lt"/>
                <a:cs typeface="+mj-lt"/>
              </a:rPr>
            </a:br>
            <a:r>
              <a:rPr lang="en-US">
                <a:ea typeface="+mj-lt"/>
                <a:cs typeface="+mj-lt"/>
              </a:rPr>
              <a:t>  </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20</a:t>
            </a:fld>
            <a:endParaRPr lang="en-US"/>
          </a:p>
        </p:txBody>
      </p:sp>
      <p:pic>
        <p:nvPicPr>
          <p:cNvPr id="3" name="Online Media 2" title="TesseractCmp.wmv">
            <a:hlinkClick r:id="" action="ppaction://media"/>
            <a:extLst>
              <a:ext uri="{FF2B5EF4-FFF2-40B4-BE49-F238E27FC236}">
                <a16:creationId xmlns:a16="http://schemas.microsoft.com/office/drawing/2014/main" id="{9FEF75DD-D4EE-844A-9FAA-0EFE14C94DE7}"/>
              </a:ext>
            </a:extLst>
          </p:cNvPr>
          <p:cNvPicPr>
            <a:picLocks noRot="1" noChangeAspect="1"/>
          </p:cNvPicPr>
          <p:nvPr>
            <a:videoFile r:link="rId1"/>
          </p:nvPr>
        </p:nvPicPr>
        <p:blipFill>
          <a:blip r:embed="rId9"/>
          <a:stretch>
            <a:fillRect/>
          </a:stretch>
        </p:blipFill>
        <p:spPr>
          <a:xfrm>
            <a:off x="131536" y="3160486"/>
            <a:ext cx="4703535" cy="3557814"/>
          </a:xfrm>
          <a:prstGeom prst="rect">
            <a:avLst/>
          </a:prstGeom>
        </p:spPr>
      </p:pic>
    </p:spTree>
    <p:extLst>
      <p:ext uri="{BB962C8B-B14F-4D97-AF65-F5344CB8AC3E}">
        <p14:creationId xmlns:p14="http://schemas.microsoft.com/office/powerpoint/2010/main" val="2368787700"/>
      </p:ext>
    </p:extLst>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7">
            <a:extLst>
              <a:ext uri="{FF2B5EF4-FFF2-40B4-BE49-F238E27FC236}">
                <a16:creationId xmlns:a16="http://schemas.microsoft.com/office/drawing/2014/main" id="{DAF31DB6-F8D9-13CF-D8A6-114184AA21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 y="-43921"/>
            <a:ext cx="10675494" cy="6895873"/>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4D cells &amp; </a:t>
            </a:r>
            <a:r>
              <a:rPr lang="en-US" err="1">
                <a:ea typeface="+mj-lt"/>
                <a:cs typeface="+mj-lt"/>
              </a:rPr>
              <a:t>polychora</a:t>
            </a:r>
            <a:r>
              <a:rPr lang="en-US">
                <a:ea typeface="+mj-lt"/>
                <a:cs typeface="+mj-lt"/>
              </a:rPr>
              <a:t> (A4, C4, </a:t>
            </a:r>
            <a:r>
              <a:rPr lang="en-US">
                <a:solidFill>
                  <a:srgbClr val="FF0000"/>
                </a:solidFill>
                <a:ea typeface="+mj-lt"/>
                <a:cs typeface="+mj-lt"/>
              </a:rPr>
              <a:t>D4</a:t>
            </a:r>
            <a:r>
              <a:rPr lang="en-US">
                <a:ea typeface="+mj-lt"/>
                <a:cs typeface="+mj-lt"/>
              </a:rPr>
              <a:t>, F4, H4)</a:t>
            </a:r>
            <a:br>
              <a:rPr lang="en-US">
                <a:ea typeface="+mj-lt"/>
                <a:cs typeface="+mj-lt"/>
              </a:rPr>
            </a:br>
            <a:r>
              <a:rPr lang="en-US">
                <a:ea typeface="+mj-lt"/>
                <a:cs typeface="+mj-lt"/>
              </a:rPr>
              <a:t>  </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21</a:t>
            </a:fld>
            <a:endParaRPr lang="en-US"/>
          </a:p>
        </p:txBody>
      </p:sp>
      <p:pic>
        <p:nvPicPr>
          <p:cNvPr id="3" name="Graphic 10">
            <a:extLst>
              <a:ext uri="{FF2B5EF4-FFF2-40B4-BE49-F238E27FC236}">
                <a16:creationId xmlns:a16="http://schemas.microsoft.com/office/drawing/2014/main" id="{9531BFE8-1940-87A9-C2E2-4594B5D462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8765" y="1211810"/>
            <a:ext cx="2743199" cy="1534331"/>
          </a:xfrm>
          <a:prstGeom prst="rect">
            <a:avLst/>
          </a:prstGeom>
        </p:spPr>
      </p:pic>
    </p:spTree>
    <p:extLst>
      <p:ext uri="{BB962C8B-B14F-4D97-AF65-F5344CB8AC3E}">
        <p14:creationId xmlns:p14="http://schemas.microsoft.com/office/powerpoint/2010/main" val="2549880438"/>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4">
            <a:extLst>
              <a:ext uri="{FF2B5EF4-FFF2-40B4-BE49-F238E27FC236}">
                <a16:creationId xmlns:a16="http://schemas.microsoft.com/office/drawing/2014/main" id="{384D79E0-4661-4843-6EDC-7FA102DC5B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629" y="945848"/>
            <a:ext cx="3246405" cy="1710605"/>
          </a:xfrm>
          <a:prstGeom prst="rect">
            <a:avLst/>
          </a:prstGeom>
        </p:spPr>
      </p:pic>
      <p:pic>
        <p:nvPicPr>
          <p:cNvPr id="5" name="Graphic 5">
            <a:extLst>
              <a:ext uri="{FF2B5EF4-FFF2-40B4-BE49-F238E27FC236}">
                <a16:creationId xmlns:a16="http://schemas.microsoft.com/office/drawing/2014/main" id="{24EAE62A-7D1A-AE43-3AB9-BAD6C1AD6E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184593" y="-3547557"/>
            <a:ext cx="3822814" cy="11992705"/>
          </a:xfrm>
          <a:prstGeom prst="rect">
            <a:avLst/>
          </a:prstGeom>
        </p:spPr>
      </p:pic>
      <p:pic>
        <p:nvPicPr>
          <p:cNvPr id="17" name="Graphic 17">
            <a:extLst>
              <a:ext uri="{FF2B5EF4-FFF2-40B4-BE49-F238E27FC236}">
                <a16:creationId xmlns:a16="http://schemas.microsoft.com/office/drawing/2014/main" id="{DAF31DB6-F8D9-13CF-D8A6-114184AA21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39" y="3384747"/>
            <a:ext cx="4125815" cy="3420313"/>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4D cells &amp; </a:t>
            </a:r>
            <a:r>
              <a:rPr lang="en-US" err="1">
                <a:ea typeface="+mj-lt"/>
                <a:cs typeface="+mj-lt"/>
              </a:rPr>
              <a:t>polychora</a:t>
            </a:r>
            <a:r>
              <a:rPr lang="en-US">
                <a:ea typeface="+mj-lt"/>
                <a:cs typeface="+mj-lt"/>
              </a:rPr>
              <a:t> (A4, C4, D4, </a:t>
            </a:r>
            <a:r>
              <a:rPr lang="en-US">
                <a:solidFill>
                  <a:srgbClr val="FF0000"/>
                </a:solidFill>
                <a:ea typeface="+mj-lt"/>
                <a:cs typeface="+mj-lt"/>
              </a:rPr>
              <a:t>F4</a:t>
            </a:r>
            <a:r>
              <a:rPr lang="en-US">
                <a:ea typeface="+mj-lt"/>
                <a:cs typeface="+mj-lt"/>
              </a:rPr>
              <a:t>, H4)</a:t>
            </a:r>
            <a:br>
              <a:rPr lang="en-US">
                <a:ea typeface="+mj-lt"/>
                <a:cs typeface="+mj-lt"/>
              </a:rPr>
            </a:br>
            <a:r>
              <a:rPr lang="en-US">
                <a:ea typeface="+mj-lt"/>
                <a:cs typeface="+mj-lt"/>
              </a:rPr>
              <a:t>  </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22</a:t>
            </a:fld>
            <a:endParaRPr lang="en-US"/>
          </a:p>
        </p:txBody>
      </p:sp>
      <p:sp>
        <p:nvSpPr>
          <p:cNvPr id="7" name="Rectangle 6">
            <a:extLst>
              <a:ext uri="{FF2B5EF4-FFF2-40B4-BE49-F238E27FC236}">
                <a16:creationId xmlns:a16="http://schemas.microsoft.com/office/drawing/2014/main" id="{4C4BCB11-D467-D4CA-EF0B-DB764103E3F7}"/>
              </a:ext>
            </a:extLst>
          </p:cNvPr>
          <p:cNvSpPr/>
          <p:nvPr/>
        </p:nvSpPr>
        <p:spPr>
          <a:xfrm>
            <a:off x="509047" y="1941702"/>
            <a:ext cx="2102178" cy="97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95FEF80-4D90-40FC-49DA-2EC6AC1D34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09600" y="1927381"/>
            <a:ext cx="1738073" cy="894977"/>
          </a:xfrm>
          <a:prstGeom prst="rect">
            <a:avLst/>
          </a:prstGeom>
        </p:spPr>
      </p:pic>
    </p:spTree>
    <p:extLst>
      <p:ext uri="{BB962C8B-B14F-4D97-AF65-F5344CB8AC3E}">
        <p14:creationId xmlns:p14="http://schemas.microsoft.com/office/powerpoint/2010/main" val="1480667164"/>
      </p:ext>
    </p:extLst>
  </p:cSld>
  <p:clrMapOvr>
    <a:masterClrMapping/>
  </p:clrMapOvr>
  <p:transition spd="med">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4D cells &amp; </a:t>
            </a:r>
            <a:r>
              <a:rPr lang="en-US" err="1">
                <a:ea typeface="+mj-lt"/>
                <a:cs typeface="+mj-lt"/>
              </a:rPr>
              <a:t>polychora</a:t>
            </a:r>
            <a:r>
              <a:rPr lang="en-US">
                <a:ea typeface="+mj-lt"/>
                <a:cs typeface="+mj-lt"/>
              </a:rPr>
              <a:t> (A4, C4, D4, F4, </a:t>
            </a:r>
            <a:r>
              <a:rPr lang="en-US">
                <a:solidFill>
                  <a:srgbClr val="FF0000"/>
                </a:solidFill>
                <a:ea typeface="+mj-lt"/>
                <a:cs typeface="+mj-lt"/>
              </a:rPr>
              <a:t>H4</a:t>
            </a:r>
            <a:r>
              <a:rPr lang="en-US">
                <a:ea typeface="+mj-lt"/>
                <a:cs typeface="+mj-lt"/>
              </a:rPr>
              <a:t>)</a:t>
            </a:r>
            <a:br>
              <a:rPr lang="en-US">
                <a:ea typeface="+mj-lt"/>
                <a:cs typeface="+mj-lt"/>
              </a:rPr>
            </a:br>
            <a:r>
              <a:rPr lang="en-US">
                <a:ea typeface="+mj-lt"/>
                <a:cs typeface="+mj-lt"/>
              </a:rPr>
              <a:t>    </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23</a:t>
            </a:fld>
            <a:endParaRPr lang="en-US"/>
          </a:p>
        </p:txBody>
      </p:sp>
      <p:pic>
        <p:nvPicPr>
          <p:cNvPr id="9" name="Online Media 8" title="cell600Cmp.wmv">
            <a:hlinkClick r:id="" action="ppaction://media"/>
            <a:extLst>
              <a:ext uri="{FF2B5EF4-FFF2-40B4-BE49-F238E27FC236}">
                <a16:creationId xmlns:a16="http://schemas.microsoft.com/office/drawing/2014/main" id="{38AA8129-EC0A-497F-775A-DC3199DE5BDB}"/>
              </a:ext>
            </a:extLst>
          </p:cNvPr>
          <p:cNvPicPr>
            <a:picLocks noRot="1" noChangeAspect="1"/>
          </p:cNvPicPr>
          <p:nvPr>
            <a:videoFile r:link="rId1"/>
          </p:nvPr>
        </p:nvPicPr>
        <p:blipFill>
          <a:blip r:embed="rId4"/>
          <a:stretch>
            <a:fillRect/>
          </a:stretch>
        </p:blipFill>
        <p:spPr>
          <a:xfrm>
            <a:off x="63500" y="2629808"/>
            <a:ext cx="6173106" cy="4170135"/>
          </a:xfrm>
          <a:prstGeom prst="rect">
            <a:avLst/>
          </a:prstGeom>
        </p:spPr>
      </p:pic>
      <p:pic>
        <p:nvPicPr>
          <p:cNvPr id="14" name="Online Media 13" title="cell120cmp.wmv">
            <a:hlinkClick r:id="" action="ppaction://media"/>
            <a:extLst>
              <a:ext uri="{FF2B5EF4-FFF2-40B4-BE49-F238E27FC236}">
                <a16:creationId xmlns:a16="http://schemas.microsoft.com/office/drawing/2014/main" id="{68EBF9CE-1C9F-487A-9E01-C3D94BFE48FD}"/>
              </a:ext>
            </a:extLst>
          </p:cNvPr>
          <p:cNvPicPr>
            <a:picLocks noRot="1" noChangeAspect="1"/>
          </p:cNvPicPr>
          <p:nvPr>
            <a:videoFile r:link="rId2"/>
          </p:nvPr>
        </p:nvPicPr>
        <p:blipFill>
          <a:blip r:embed="rId5"/>
          <a:stretch>
            <a:fillRect/>
          </a:stretch>
        </p:blipFill>
        <p:spPr>
          <a:xfrm>
            <a:off x="6254751" y="2616201"/>
            <a:ext cx="5900964" cy="4183742"/>
          </a:xfrm>
          <a:prstGeom prst="rect">
            <a:avLst/>
          </a:prstGeom>
        </p:spPr>
      </p:pic>
      <p:pic>
        <p:nvPicPr>
          <p:cNvPr id="3" name="Graphic 17">
            <a:extLst>
              <a:ext uri="{FF2B5EF4-FFF2-40B4-BE49-F238E27FC236}">
                <a16:creationId xmlns:a16="http://schemas.microsoft.com/office/drawing/2014/main" id="{FFAC8BE4-7559-F5D0-A135-9ADF9C973B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3100" y="372155"/>
            <a:ext cx="1774371" cy="902153"/>
          </a:xfrm>
          <a:prstGeom prst="rect">
            <a:avLst/>
          </a:prstGeom>
        </p:spPr>
      </p:pic>
      <p:pic>
        <p:nvPicPr>
          <p:cNvPr id="5" name="Graphic 11">
            <a:extLst>
              <a:ext uri="{FF2B5EF4-FFF2-40B4-BE49-F238E27FC236}">
                <a16:creationId xmlns:a16="http://schemas.microsoft.com/office/drawing/2014/main" id="{9C8DE5B3-74A3-BA9C-3FD9-674E43DDB5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165771" y="1138110"/>
            <a:ext cx="2597893" cy="1396368"/>
          </a:xfrm>
          <a:prstGeom prst="rect">
            <a:avLst/>
          </a:prstGeom>
        </p:spPr>
      </p:pic>
    </p:spTree>
    <p:extLst>
      <p:ext uri="{BB962C8B-B14F-4D97-AF65-F5344CB8AC3E}">
        <p14:creationId xmlns:p14="http://schemas.microsoft.com/office/powerpoint/2010/main" val="2110902564"/>
      </p:ext>
    </p:extLst>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0">
            <a:extLst>
              <a:ext uri="{FF2B5EF4-FFF2-40B4-BE49-F238E27FC236}">
                <a16:creationId xmlns:a16="http://schemas.microsoft.com/office/drawing/2014/main" id="{6E8B4F5C-1A95-A371-D066-841CCA0D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1417" y="767872"/>
            <a:ext cx="2743200" cy="2249272"/>
          </a:xfrm>
          <a:prstGeom prst="rect">
            <a:avLst/>
          </a:prstGeom>
        </p:spPr>
      </p:pic>
      <p:pic>
        <p:nvPicPr>
          <p:cNvPr id="10" name="Graphic 5">
            <a:extLst>
              <a:ext uri="{FF2B5EF4-FFF2-40B4-BE49-F238E27FC236}">
                <a16:creationId xmlns:a16="http://schemas.microsoft.com/office/drawing/2014/main" id="{5FE003C6-9037-7A57-A08E-42FC9E0EEF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50" y="1116508"/>
            <a:ext cx="2743199" cy="1901769"/>
          </a:xfrm>
          <a:prstGeom prst="rect">
            <a:avLst/>
          </a:prstGeom>
        </p:spPr>
      </p:pic>
      <p:pic>
        <p:nvPicPr>
          <p:cNvPr id="12" name="Graphic 9">
            <a:extLst>
              <a:ext uri="{FF2B5EF4-FFF2-40B4-BE49-F238E27FC236}">
                <a16:creationId xmlns:a16="http://schemas.microsoft.com/office/drawing/2014/main" id="{DC68C2BB-3169-E471-2195-F7D5898EA6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4662" y="1176727"/>
            <a:ext cx="3192903" cy="1756347"/>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(A5, C6, D6, E6, E7, E8=BC8+D8)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24</a:t>
            </a:fld>
            <a:endParaRPr lang="en-US"/>
          </a:p>
        </p:txBody>
      </p:sp>
      <p:pic>
        <p:nvPicPr>
          <p:cNvPr id="6" name="Graphic 7">
            <a:extLst>
              <a:ext uri="{FF2B5EF4-FFF2-40B4-BE49-F238E27FC236}">
                <a16:creationId xmlns:a16="http://schemas.microsoft.com/office/drawing/2014/main" id="{87295B86-4477-F7A0-343C-9C7E35A19F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9" y="4188664"/>
            <a:ext cx="3705065" cy="2424375"/>
          </a:xfrm>
          <a:prstGeom prst="rect">
            <a:avLst/>
          </a:prstGeom>
        </p:spPr>
      </p:pic>
      <p:pic>
        <p:nvPicPr>
          <p:cNvPr id="3" name="Graphic 7">
            <a:extLst>
              <a:ext uri="{FF2B5EF4-FFF2-40B4-BE49-F238E27FC236}">
                <a16:creationId xmlns:a16="http://schemas.microsoft.com/office/drawing/2014/main" id="{F6AF64A1-1888-7BBE-6C36-65A6B75E17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87056" y="4241879"/>
            <a:ext cx="3367789" cy="2442864"/>
          </a:xfrm>
          <a:prstGeom prst="rect">
            <a:avLst/>
          </a:prstGeom>
        </p:spPr>
      </p:pic>
      <p:pic>
        <p:nvPicPr>
          <p:cNvPr id="5" name="Graphic 4">
            <a:extLst>
              <a:ext uri="{FF2B5EF4-FFF2-40B4-BE49-F238E27FC236}">
                <a16:creationId xmlns:a16="http://schemas.microsoft.com/office/drawing/2014/main" id="{7AA6A67D-143B-D742-BC82-DAA3A0E28B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496782" y="4550476"/>
            <a:ext cx="3609239" cy="2272484"/>
          </a:xfrm>
          <a:prstGeom prst="rect">
            <a:avLst/>
          </a:prstGeom>
        </p:spPr>
      </p:pic>
    </p:spTree>
    <p:extLst>
      <p:ext uri="{BB962C8B-B14F-4D97-AF65-F5344CB8AC3E}">
        <p14:creationId xmlns:p14="http://schemas.microsoft.com/office/powerpoint/2010/main" val="4011439799"/>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5AEB15A9-16C7-49A2-30A1-48597877D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1551" y="1214670"/>
            <a:ext cx="10737949" cy="5640366"/>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t>
            </a:r>
            <a:r>
              <a:rPr lang="en-US">
                <a:solidFill>
                  <a:srgbClr val="FF0000"/>
                </a:solidFill>
                <a:ea typeface="+mj-lt"/>
                <a:cs typeface="+mj-lt"/>
              </a:rPr>
              <a:t>A5</a:t>
            </a:r>
            <a:r>
              <a:rPr lang="en-US">
                <a:ea typeface="+mj-lt"/>
                <a:cs typeface="+mj-lt"/>
              </a:rPr>
              <a:t>, C6, D6, E6, E7, E8=BC8+D8)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25</a:t>
            </a:fld>
            <a:endParaRPr lang="en-US"/>
          </a:p>
        </p:txBody>
      </p:sp>
      <p:pic>
        <p:nvPicPr>
          <p:cNvPr id="8" name="Graphic 5">
            <a:extLst>
              <a:ext uri="{FF2B5EF4-FFF2-40B4-BE49-F238E27FC236}">
                <a16:creationId xmlns:a16="http://schemas.microsoft.com/office/drawing/2014/main" id="{2B6971B5-BAEF-AB91-85F5-66C0EBF918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50" y="1116508"/>
            <a:ext cx="2743199" cy="1901769"/>
          </a:xfrm>
          <a:prstGeom prst="rect">
            <a:avLst/>
          </a:prstGeom>
        </p:spPr>
      </p:pic>
    </p:spTree>
    <p:extLst>
      <p:ext uri="{BB962C8B-B14F-4D97-AF65-F5344CB8AC3E}">
        <p14:creationId xmlns:p14="http://schemas.microsoft.com/office/powerpoint/2010/main" val="1289903700"/>
      </p:ext>
    </p:extLst>
  </p:cSld>
  <p:clrMapOvr>
    <a:masterClrMapping/>
  </p:clrMapOvr>
  <p:transition spd="med">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9">
            <a:extLst>
              <a:ext uri="{FF2B5EF4-FFF2-40B4-BE49-F238E27FC236}">
                <a16:creationId xmlns:a16="http://schemas.microsoft.com/office/drawing/2014/main" id="{295B540A-4D09-B64B-E8A4-963359C0A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1416" y="32775"/>
            <a:ext cx="6665625" cy="6817433"/>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(A5, </a:t>
            </a:r>
            <a:r>
              <a:rPr lang="en-US">
                <a:solidFill>
                  <a:srgbClr val="FF0000"/>
                </a:solidFill>
                <a:ea typeface="+mj-lt"/>
                <a:cs typeface="+mj-lt"/>
              </a:rPr>
              <a:t>C6</a:t>
            </a:r>
            <a:r>
              <a:rPr lang="en-US">
                <a:ea typeface="+mj-lt"/>
                <a:cs typeface="+mj-lt"/>
              </a:rPr>
              <a:t>, D6, E6, E7, E8=BC8+D8)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26</a:t>
            </a:fld>
            <a:endParaRPr lang="en-US"/>
          </a:p>
        </p:txBody>
      </p:sp>
      <p:pic>
        <p:nvPicPr>
          <p:cNvPr id="5" name="Graphic 9">
            <a:extLst>
              <a:ext uri="{FF2B5EF4-FFF2-40B4-BE49-F238E27FC236}">
                <a16:creationId xmlns:a16="http://schemas.microsoft.com/office/drawing/2014/main" id="{DB611CB1-64D5-D2E1-D15C-8452F1BBC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4662" y="1176727"/>
            <a:ext cx="3192903" cy="1756347"/>
          </a:xfrm>
          <a:prstGeom prst="rect">
            <a:avLst/>
          </a:prstGeom>
        </p:spPr>
      </p:pic>
      <p:pic>
        <p:nvPicPr>
          <p:cNvPr id="3" name="Online Media 2" title="Hexeract.wmv">
            <a:hlinkClick r:id="" action="ppaction://media"/>
            <a:extLst>
              <a:ext uri="{FF2B5EF4-FFF2-40B4-BE49-F238E27FC236}">
                <a16:creationId xmlns:a16="http://schemas.microsoft.com/office/drawing/2014/main" id="{F020CE63-7925-5CCB-E3AF-72DCE5028810}"/>
              </a:ext>
            </a:extLst>
          </p:cNvPr>
          <p:cNvPicPr>
            <a:picLocks noRot="1" noChangeAspect="1"/>
          </p:cNvPicPr>
          <p:nvPr>
            <a:videoFile r:link="rId1"/>
          </p:nvPr>
        </p:nvPicPr>
        <p:blipFill>
          <a:blip r:embed="rId7"/>
          <a:stretch>
            <a:fillRect/>
          </a:stretch>
        </p:blipFill>
        <p:spPr>
          <a:xfrm>
            <a:off x="63500" y="3034394"/>
            <a:ext cx="5343071" cy="3687535"/>
          </a:xfrm>
          <a:prstGeom prst="rect">
            <a:avLst/>
          </a:prstGeom>
        </p:spPr>
      </p:pic>
      <p:sp>
        <p:nvSpPr>
          <p:cNvPr id="6" name="TextBox 5">
            <a:extLst>
              <a:ext uri="{FF2B5EF4-FFF2-40B4-BE49-F238E27FC236}">
                <a16:creationId xmlns:a16="http://schemas.microsoft.com/office/drawing/2014/main" id="{02A20127-56D7-908A-ED7E-F383DA635F58}"/>
              </a:ext>
            </a:extLst>
          </p:cNvPr>
          <p:cNvSpPr txBox="1"/>
          <p:nvPr/>
        </p:nvSpPr>
        <p:spPr>
          <a:xfrm>
            <a:off x="197303" y="1717902"/>
            <a:ext cx="24696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BC6 </a:t>
            </a:r>
            <a:r>
              <a:rPr lang="en-US" sz="3200" err="1">
                <a:cs typeface="Calibri"/>
              </a:rPr>
              <a:t>Hexeract</a:t>
            </a:r>
            <a:endParaRPr lang="en-US" sz="3200" err="1"/>
          </a:p>
        </p:txBody>
      </p:sp>
      <p:pic>
        <p:nvPicPr>
          <p:cNvPr id="9" name="Graphic 9">
            <a:extLst>
              <a:ext uri="{FF2B5EF4-FFF2-40B4-BE49-F238E27FC236}">
                <a16:creationId xmlns:a16="http://schemas.microsoft.com/office/drawing/2014/main" id="{9E53A735-19A2-2662-2ED5-C0BCA2929E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9614" y="2380281"/>
            <a:ext cx="2743199" cy="573437"/>
          </a:xfrm>
          <a:prstGeom prst="rect">
            <a:avLst/>
          </a:prstGeom>
        </p:spPr>
      </p:pic>
    </p:spTree>
    <p:extLst>
      <p:ext uri="{BB962C8B-B14F-4D97-AF65-F5344CB8AC3E}">
        <p14:creationId xmlns:p14="http://schemas.microsoft.com/office/powerpoint/2010/main" val="3944252311"/>
      </p:ext>
    </p:extLst>
  </p:cSld>
  <p:clrMapOvr>
    <a:masterClrMapping/>
  </p:clrMapOvr>
  <p:transition spd="med">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10">
            <a:extLst>
              <a:ext uri="{FF2B5EF4-FFF2-40B4-BE49-F238E27FC236}">
                <a16:creationId xmlns:a16="http://schemas.microsoft.com/office/drawing/2014/main" id="{78A21FE8-2394-5AD5-0B55-9CADBF2EA7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1417" y="767872"/>
            <a:ext cx="2743200" cy="2249272"/>
          </a:xfrm>
          <a:prstGeom prst="rect">
            <a:avLst/>
          </a:prstGeom>
        </p:spPr>
      </p:pic>
      <p:pic>
        <p:nvPicPr>
          <p:cNvPr id="7" name="Graphic 7">
            <a:extLst>
              <a:ext uri="{FF2B5EF4-FFF2-40B4-BE49-F238E27FC236}">
                <a16:creationId xmlns:a16="http://schemas.microsoft.com/office/drawing/2014/main" id="{01AF2A27-785E-7D82-3222-E31724B492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485" y="-984"/>
            <a:ext cx="8139657" cy="6797510"/>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(A5, C6, </a:t>
            </a:r>
            <a:r>
              <a:rPr lang="en-US">
                <a:solidFill>
                  <a:srgbClr val="FF0000"/>
                </a:solidFill>
                <a:ea typeface="+mj-lt"/>
                <a:cs typeface="+mj-lt"/>
              </a:rPr>
              <a:t>D6</a:t>
            </a:r>
            <a:r>
              <a:rPr lang="en-US">
                <a:ea typeface="+mj-lt"/>
                <a:cs typeface="+mj-lt"/>
              </a:rPr>
              <a:t>, E6, E7, E8=BC8+D8)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27</a:t>
            </a:fld>
            <a:endParaRPr lang="en-US"/>
          </a:p>
        </p:txBody>
      </p:sp>
    </p:spTree>
    <p:extLst>
      <p:ext uri="{BB962C8B-B14F-4D97-AF65-F5344CB8AC3E}">
        <p14:creationId xmlns:p14="http://schemas.microsoft.com/office/powerpoint/2010/main" val="1073716157"/>
      </p:ext>
    </p:extLst>
  </p:cSld>
  <p:clrMapOvr>
    <a:masterClrMapping/>
  </p:clrMapOvr>
  <p:transition spd="med">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9">
            <a:extLst>
              <a:ext uri="{FF2B5EF4-FFF2-40B4-BE49-F238E27FC236}">
                <a16:creationId xmlns:a16="http://schemas.microsoft.com/office/drawing/2014/main" id="{98FEE066-DB28-75F2-5EC0-5C67083E79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3975" y="7792"/>
            <a:ext cx="6690607" cy="6854907"/>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(A5, C6, D6, </a:t>
            </a:r>
            <a:r>
              <a:rPr lang="en-US">
                <a:solidFill>
                  <a:srgbClr val="FF0000"/>
                </a:solidFill>
                <a:ea typeface="+mj-lt"/>
                <a:cs typeface="+mj-lt"/>
              </a:rPr>
              <a:t>E6</a:t>
            </a:r>
            <a:r>
              <a:rPr lang="en-US">
                <a:ea typeface="+mj-lt"/>
                <a:cs typeface="+mj-lt"/>
              </a:rPr>
              <a:t>, E7, E8=BC8+D8)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28</a:t>
            </a:fld>
            <a:endParaRPr lang="en-US"/>
          </a:p>
        </p:txBody>
      </p:sp>
      <p:pic>
        <p:nvPicPr>
          <p:cNvPr id="3" name="Graphic 7">
            <a:extLst>
              <a:ext uri="{FF2B5EF4-FFF2-40B4-BE49-F238E27FC236}">
                <a16:creationId xmlns:a16="http://schemas.microsoft.com/office/drawing/2014/main" id="{5CE3F25B-15E0-1244-33B3-E9BCFC7A9B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9" y="4188664"/>
            <a:ext cx="3705065" cy="2424375"/>
          </a:xfrm>
          <a:prstGeom prst="rect">
            <a:avLst/>
          </a:prstGeom>
        </p:spPr>
      </p:pic>
    </p:spTree>
    <p:extLst>
      <p:ext uri="{BB962C8B-B14F-4D97-AF65-F5344CB8AC3E}">
        <p14:creationId xmlns:p14="http://schemas.microsoft.com/office/powerpoint/2010/main" val="4181384281"/>
      </p:ext>
    </p:extLst>
  </p:cSld>
  <p:clrMapOvr>
    <a:masterClrMapping/>
  </p:clrMapOvr>
  <p:transition spd="med">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262AC5B8-F67F-C3C6-036D-079EDC0ED4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457" y="47469"/>
            <a:ext cx="3825511" cy="6763061"/>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(A5, C6, D6, E6, </a:t>
            </a:r>
            <a:r>
              <a:rPr lang="en-US">
                <a:solidFill>
                  <a:srgbClr val="FF0000"/>
                </a:solidFill>
                <a:ea typeface="+mj-lt"/>
                <a:cs typeface="+mj-lt"/>
              </a:rPr>
              <a:t>E7</a:t>
            </a:r>
            <a:r>
              <a:rPr lang="en-US">
                <a:ea typeface="+mj-lt"/>
                <a:cs typeface="+mj-lt"/>
              </a:rPr>
              <a:t>, E8=BC8+D8)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29</a:t>
            </a:fld>
            <a:endParaRPr lang="en-US"/>
          </a:p>
        </p:txBody>
      </p:sp>
      <p:pic>
        <p:nvPicPr>
          <p:cNvPr id="5" name="Graphic 7">
            <a:extLst>
              <a:ext uri="{FF2B5EF4-FFF2-40B4-BE49-F238E27FC236}">
                <a16:creationId xmlns:a16="http://schemas.microsoft.com/office/drawing/2014/main" id="{A8471DB0-7847-1613-E3D6-B52D268037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7056" y="4241879"/>
            <a:ext cx="3367789" cy="2442864"/>
          </a:xfrm>
          <a:prstGeom prst="rect">
            <a:avLst/>
          </a:prstGeom>
        </p:spPr>
      </p:pic>
    </p:spTree>
    <p:extLst>
      <p:ext uri="{BB962C8B-B14F-4D97-AF65-F5344CB8AC3E}">
        <p14:creationId xmlns:p14="http://schemas.microsoft.com/office/powerpoint/2010/main" val="559645165"/>
      </p:ext>
    </p:extLst>
  </p:cSld>
  <p:clrMapOvr>
    <a:masterClrMapping/>
  </p:clrMapOvr>
  <p:transition spd="med">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lstStyle/>
          <a:p>
            <a:r>
              <a:rPr lang="en-US"/>
              <a:t>Agenda</a:t>
            </a:r>
          </a:p>
        </p:txBody>
      </p:sp>
      <p:sp>
        <p:nvSpPr>
          <p:cNvPr id="3" name="Content Placeholder 2"/>
          <p:cNvSpPr>
            <a:spLocks noGrp="1"/>
          </p:cNvSpPr>
          <p:nvPr>
            <p:ph idx="1"/>
          </p:nvPr>
        </p:nvSpPr>
        <p:spPr>
          <a:xfrm>
            <a:off x="161027" y="764722"/>
            <a:ext cx="12024905" cy="6097643"/>
          </a:xfrm>
        </p:spPr>
        <p:txBody>
          <a:bodyPr vert="horz" lIns="91440" tIns="45720" rIns="91440" bIns="45720" rtlCol="0" anchor="t">
            <a:noAutofit/>
          </a:bodyPr>
          <a:lstStyle/>
          <a:p>
            <a:r>
              <a:rPr lang="en-US" sz="2800" dirty="0">
                <a:solidFill>
                  <a:srgbClr val="FF0000"/>
                </a:solidFill>
                <a:ea typeface="+mn-lt"/>
                <a:cs typeface="+mn-lt"/>
              </a:rPr>
              <a:t>Introducing the Mathematica™ based VisibLie-E8 Tool</a:t>
            </a:r>
            <a:endParaRPr lang="en-US" sz="2800" dirty="0">
              <a:solidFill>
                <a:srgbClr val="FF0000"/>
              </a:solidFill>
              <a:ea typeface="+mn-lt"/>
              <a:cs typeface="+mn-lt"/>
              <a:hlinkClick r:id="rId2">
                <a:extLst>
                  <a:ext uri="{A12FA001-AC4F-418D-AE19-62706E023703}">
                    <ahyp:hlinkClr xmlns:ahyp="http://schemas.microsoft.com/office/drawing/2018/hyperlinkcolor" val="tx"/>
                  </a:ext>
                </a:extLst>
              </a:hlinkClick>
            </a:endParaRPr>
          </a:p>
          <a:p>
            <a:pPr lvl="1"/>
            <a:r>
              <a:rPr lang="en-US" sz="2200" dirty="0">
                <a:solidFill>
                  <a:srgbClr val="FF0000"/>
                </a:solidFill>
                <a:cs typeface="Calibri"/>
              </a:rPr>
              <a:t>The Coxeter-Dynkin Visualizer (Groups, Weyl Orbits, </a:t>
            </a:r>
            <a:r>
              <a:rPr lang="en-US" sz="2200" dirty="0" err="1">
                <a:solidFill>
                  <a:srgbClr val="FF0000"/>
                </a:solidFill>
                <a:cs typeface="Calibri"/>
              </a:rPr>
              <a:t>Hasse</a:t>
            </a:r>
            <a:r>
              <a:rPr lang="en-US" sz="2200" dirty="0">
                <a:solidFill>
                  <a:srgbClr val="FF0000"/>
                </a:solidFill>
                <a:cs typeface="Calibri"/>
              </a:rPr>
              <a:t> Diagrams, etc.)</a:t>
            </a:r>
            <a:endParaRPr lang="en-US" sz="2200" dirty="0">
              <a:solidFill>
                <a:srgbClr val="FF0000"/>
              </a:solidFill>
              <a:ea typeface="Calibri"/>
              <a:cs typeface="Calibri"/>
            </a:endParaRPr>
          </a:p>
          <a:p>
            <a:pPr lvl="1"/>
            <a:r>
              <a:rPr lang="en-US" sz="2200" dirty="0">
                <a:solidFill>
                  <a:srgbClr val="FF0000"/>
                </a:solidFill>
                <a:ea typeface="+mn-lt"/>
                <a:cs typeface="+mn-lt"/>
              </a:rPr>
              <a:t>The (Bi)Quaternion/(Bi)Octonion/</a:t>
            </a:r>
            <a:r>
              <a:rPr lang="en-US" sz="2200" dirty="0" err="1">
                <a:solidFill>
                  <a:srgbClr val="FF0000"/>
                </a:solidFill>
                <a:ea typeface="+mn-lt"/>
                <a:cs typeface="+mn-lt"/>
              </a:rPr>
              <a:t>Sedenion</a:t>
            </a:r>
            <a:r>
              <a:rPr lang="en-US" sz="2200" dirty="0">
                <a:solidFill>
                  <a:srgbClr val="FF0000"/>
                </a:solidFill>
                <a:ea typeface="+mn-lt"/>
                <a:cs typeface="+mn-lt"/>
              </a:rPr>
              <a:t> Engine (Fano Plane/Cube/Tesseract, etc.)</a:t>
            </a:r>
          </a:p>
          <a:p>
            <a:pPr lvl="1"/>
            <a:r>
              <a:rPr lang="en-US" sz="2200" dirty="0">
                <a:solidFill>
                  <a:srgbClr val="FF0000"/>
                </a:solidFill>
                <a:cs typeface="Calibri"/>
              </a:rPr>
              <a:t>The VisibLie_E8 Hyperdimensional Visualizer (2D/3D Projections, etc.)</a:t>
            </a:r>
            <a:endParaRPr lang="en-US" sz="2200" dirty="0">
              <a:solidFill>
                <a:srgbClr val="FF0000"/>
              </a:solidFill>
              <a:ea typeface="Calibri"/>
              <a:cs typeface="Calibri"/>
            </a:endParaRPr>
          </a:p>
          <a:p>
            <a:r>
              <a:rPr lang="en-US" sz="2800" dirty="0">
                <a:ea typeface="+mn-lt"/>
                <a:cs typeface="+mn-lt"/>
                <a:hlinkClick r:id="rId3" action="ppaction://hlinksldjump"/>
              </a:rPr>
              <a:t>Introducing the Dimensions (0 to 8, ∞)</a:t>
            </a:r>
            <a:endParaRPr lang="en-US" sz="2800" dirty="0">
              <a:ea typeface="+mn-lt"/>
              <a:cs typeface="+mn-lt"/>
              <a:hlinkClick r:id="rId4"/>
            </a:endParaRPr>
          </a:p>
          <a:p>
            <a:pPr lvl="1"/>
            <a:r>
              <a:rPr lang="en-US" sz="2200" dirty="0">
                <a:solidFill>
                  <a:schemeClr val="bg1">
                    <a:lumMod val="50000"/>
                  </a:schemeClr>
                </a:solidFill>
              </a:rPr>
              <a:t>0D points, 1D edges &amp; 2D faces</a:t>
            </a:r>
            <a:r>
              <a:rPr lang="en-US" sz="2200" dirty="0">
                <a:solidFill>
                  <a:schemeClr val="bg1">
                    <a:lumMod val="50000"/>
                  </a:schemeClr>
                </a:solidFill>
                <a:ea typeface="+mn-lt"/>
                <a:cs typeface="+mn-lt"/>
              </a:rPr>
              <a:t> (A2, B2=C2, </a:t>
            </a:r>
            <a:r>
              <a:rPr lang="en-US" sz="2200" dirty="0">
                <a:solidFill>
                  <a:schemeClr val="bg1">
                    <a:lumMod val="50000"/>
                  </a:schemeClr>
                </a:solidFill>
              </a:rPr>
              <a:t>G2, H2 Groups)</a:t>
            </a:r>
            <a:endParaRPr lang="en-US" sz="2200" dirty="0">
              <a:solidFill>
                <a:schemeClr val="bg1">
                  <a:lumMod val="50000"/>
                </a:schemeClr>
              </a:solidFill>
              <a:ea typeface="+mn-lt"/>
              <a:cs typeface="+mn-lt"/>
            </a:endParaRPr>
          </a:p>
          <a:p>
            <a:pPr lvl="1"/>
            <a:r>
              <a:rPr lang="en-US" sz="2200" dirty="0">
                <a:solidFill>
                  <a:schemeClr val="bg1">
                    <a:lumMod val="50000"/>
                  </a:schemeClr>
                </a:solidFill>
                <a:ea typeface="+mn-lt"/>
                <a:cs typeface="+mn-lt"/>
              </a:rPr>
              <a:t>3D cells &amp; </a:t>
            </a:r>
            <a:r>
              <a:rPr lang="en-US" sz="2200" dirty="0" err="1">
                <a:solidFill>
                  <a:schemeClr val="bg1">
                    <a:lumMod val="50000"/>
                  </a:schemeClr>
                </a:solidFill>
                <a:ea typeface="+mn-lt"/>
                <a:cs typeface="+mn-lt"/>
              </a:rPr>
              <a:t>polyhedra</a:t>
            </a:r>
            <a:r>
              <a:rPr lang="en-US" sz="2200" dirty="0">
                <a:solidFill>
                  <a:schemeClr val="bg1">
                    <a:lumMod val="50000"/>
                  </a:schemeClr>
                </a:solidFill>
                <a:ea typeface="+mn-lt"/>
                <a:cs typeface="+mn-lt"/>
              </a:rPr>
              <a:t> (A3, B3, H3 Groups)</a:t>
            </a:r>
          </a:p>
          <a:p>
            <a:pPr lvl="1"/>
            <a:r>
              <a:rPr lang="en-US" sz="2200" dirty="0">
                <a:solidFill>
                  <a:schemeClr val="bg1">
                    <a:lumMod val="50000"/>
                  </a:schemeClr>
                </a:solidFill>
                <a:cs typeface="Calibri"/>
              </a:rPr>
              <a:t>4D</a:t>
            </a:r>
            <a:r>
              <a:rPr lang="en-US" sz="2200" dirty="0">
                <a:solidFill>
                  <a:schemeClr val="bg1">
                    <a:lumMod val="50000"/>
                  </a:schemeClr>
                </a:solidFill>
                <a:ea typeface="+mn-lt"/>
                <a:cs typeface="+mn-lt"/>
              </a:rPr>
              <a:t>  cells &amp; </a:t>
            </a:r>
            <a:r>
              <a:rPr lang="en-US" sz="2200" dirty="0" err="1">
                <a:solidFill>
                  <a:schemeClr val="bg1">
                    <a:lumMod val="50000"/>
                  </a:schemeClr>
                </a:solidFill>
                <a:ea typeface="+mn-lt"/>
                <a:cs typeface="+mn-lt"/>
              </a:rPr>
              <a:t>polychora</a:t>
            </a:r>
            <a:r>
              <a:rPr lang="en-US" sz="2200" dirty="0">
                <a:solidFill>
                  <a:schemeClr val="bg1">
                    <a:lumMod val="50000"/>
                  </a:schemeClr>
                </a:solidFill>
                <a:ea typeface="+mn-lt"/>
                <a:cs typeface="+mn-lt"/>
              </a:rPr>
              <a:t> (A4, C4, D4, F4, H4 Groups)</a:t>
            </a:r>
          </a:p>
          <a:p>
            <a:pPr lvl="1"/>
            <a:r>
              <a:rPr lang="en-US" sz="2200" dirty="0">
                <a:solidFill>
                  <a:schemeClr val="bg1">
                    <a:lumMod val="50000"/>
                  </a:schemeClr>
                </a:solidFill>
                <a:ea typeface="+mn-lt"/>
                <a:cs typeface="+mn-lt"/>
              </a:rPr>
              <a:t>5D-8D cells &amp; polytopes (A5, C6, D6, E6, E7, E8=BC8+D8 Groups)</a:t>
            </a:r>
          </a:p>
          <a:p>
            <a:r>
              <a:rPr lang="en-US" sz="2800" dirty="0">
                <a:hlinkClick r:id="rId5" action="ppaction://hlinksldjump"/>
              </a:rPr>
              <a:t>Generating Solid Convex</a:t>
            </a:r>
            <a:r>
              <a:rPr lang="en-US" sz="2800" dirty="0">
                <a:ea typeface="+mn-lt"/>
                <a:cs typeface="+mn-lt"/>
                <a:hlinkClick r:id="rId5" action="ppaction://hlinksldjump"/>
              </a:rPr>
              <a:t> Hulls from Quaternions and their Weyl Group Orbits</a:t>
            </a:r>
            <a:endParaRPr lang="en-US" sz="2800" dirty="0">
              <a:ea typeface="+mn-lt"/>
              <a:cs typeface="+mn-lt"/>
            </a:endParaRPr>
          </a:p>
          <a:p>
            <a:pPr lvl="1"/>
            <a:r>
              <a:rPr lang="en-US" sz="2200" dirty="0">
                <a:solidFill>
                  <a:schemeClr val="bg1">
                    <a:lumMod val="50000"/>
                  </a:schemeClr>
                </a:solidFill>
                <a:ea typeface="+mn-lt"/>
                <a:cs typeface="+mn-lt"/>
              </a:rPr>
              <a:t>The 5 Platonic Solids, which includes duals</a:t>
            </a:r>
          </a:p>
          <a:p>
            <a:pPr lvl="1"/>
            <a:r>
              <a:rPr lang="en-US" sz="2200" dirty="0">
                <a:solidFill>
                  <a:schemeClr val="bg1">
                    <a:lumMod val="50000"/>
                  </a:schemeClr>
                </a:solidFill>
                <a:ea typeface="+mn-lt"/>
                <a:cs typeface="+mn-lt"/>
              </a:rPr>
              <a:t>The 13 Archimedean Solids and their Catalan Duals, with some Johnson and Near-miss Johnsons</a:t>
            </a:r>
            <a:endParaRPr lang="en-US" dirty="0">
              <a:solidFill>
                <a:schemeClr val="bg1">
                  <a:lumMod val="50000"/>
                </a:schemeClr>
              </a:solidFill>
              <a:cs typeface="Calibri"/>
            </a:endParaRPr>
          </a:p>
          <a:p>
            <a:r>
              <a:rPr lang="en-US" sz="2600" dirty="0">
                <a:ea typeface="+mn-lt"/>
                <a:cs typeface="+mn-lt"/>
                <a:hlinkClick r:id="rId6" action="ppaction://hlinksldjump"/>
              </a:rPr>
              <a:t>4D </a:t>
            </a:r>
            <a:r>
              <a:rPr lang="en-US" sz="2600" dirty="0" err="1">
                <a:ea typeface="+mn-lt"/>
                <a:cs typeface="+mn-lt"/>
                <a:hlinkClick r:id="rId6" action="ppaction://hlinksldjump"/>
              </a:rPr>
              <a:t>Polychora</a:t>
            </a:r>
            <a:r>
              <a:rPr lang="en-US" sz="2600" dirty="0">
                <a:ea typeface="+mn-lt"/>
                <a:cs typeface="+mn-lt"/>
                <a:hlinkClick r:id="rId6" action="ppaction://hlinksldjump"/>
              </a:rPr>
              <a:t> w/Duals, including the Dual Snub 24-Cell</a:t>
            </a:r>
            <a:endParaRPr lang="en-US" sz="2600" dirty="0">
              <a:ea typeface="Calibri"/>
              <a:cs typeface="Calibri"/>
            </a:endParaRPr>
          </a:p>
        </p:txBody>
      </p:sp>
      <p:sp>
        <p:nvSpPr>
          <p:cNvPr id="4" name="Slide Number Placeholder 3"/>
          <p:cNvSpPr>
            <a:spLocks noGrp="1"/>
          </p:cNvSpPr>
          <p:nvPr>
            <p:ph type="sldNum" sz="quarter" idx="12"/>
          </p:nvPr>
        </p:nvSpPr>
        <p:spPr/>
        <p:txBody>
          <a:bodyPr/>
          <a:lstStyle/>
          <a:p>
            <a:fld id="{F927E455-AB0E-4536-A5FF-13B3C2EC565F}" type="slidenum">
              <a:rPr lang="en-US" smtClean="0"/>
              <a:pPr/>
              <a:t>3</a:t>
            </a:fld>
            <a:endParaRPr lang="en-US"/>
          </a:p>
        </p:txBody>
      </p:sp>
    </p:spTree>
    <p:extLst>
      <p:ext uri="{BB962C8B-B14F-4D97-AF65-F5344CB8AC3E}">
        <p14:creationId xmlns:p14="http://schemas.microsoft.com/office/powerpoint/2010/main" val="1295160117"/>
      </p:ext>
    </p:extLst>
  </p:cSld>
  <p:clrMapOvr>
    <a:masterClrMapping/>
  </p:clrMapOvr>
  <p:transition spd="med">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3">
            <a:extLst>
              <a:ext uri="{FF2B5EF4-FFF2-40B4-BE49-F238E27FC236}">
                <a16:creationId xmlns:a16="http://schemas.microsoft.com/office/drawing/2014/main" id="{61F52CA8-ED9B-A1CD-0CAC-793025CC0D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3187137" y="-2125435"/>
            <a:ext cx="5804119" cy="12183835"/>
          </a:xfrm>
          <a:prstGeom prst="rect">
            <a:avLst/>
          </a:prstGeom>
        </p:spPr>
      </p:pic>
      <p:pic>
        <p:nvPicPr>
          <p:cNvPr id="8" name="Graphic 7">
            <a:extLst>
              <a:ext uri="{FF2B5EF4-FFF2-40B4-BE49-F238E27FC236}">
                <a16:creationId xmlns:a16="http://schemas.microsoft.com/office/drawing/2014/main" id="{16F3C66F-D91D-5167-13C8-5E6BF1A76B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496782" y="4550476"/>
            <a:ext cx="3609239" cy="2272484"/>
          </a:xfrm>
          <a:prstGeom prst="rect">
            <a:avLst/>
          </a:prstGeom>
        </p:spPr>
      </p:pic>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a:ea typeface="+mj-lt"/>
                <a:cs typeface="+mj-lt"/>
              </a:rPr>
              <a:t>5D-8D cells &amp; polytopes</a:t>
            </a:r>
            <a:br>
              <a:rPr lang="en-US">
                <a:ea typeface="+mj-lt"/>
                <a:cs typeface="+mj-lt"/>
              </a:rPr>
            </a:br>
            <a:r>
              <a:rPr lang="en-US">
                <a:ea typeface="+mj-lt"/>
                <a:cs typeface="+mj-lt"/>
              </a:rPr>
              <a:t>         (A5, C6, D6, E6, E7, </a:t>
            </a:r>
            <a:r>
              <a:rPr lang="en-US">
                <a:solidFill>
                  <a:srgbClr val="FF0000"/>
                </a:solidFill>
                <a:ea typeface="+mj-lt"/>
                <a:cs typeface="+mj-lt"/>
              </a:rPr>
              <a:t>E8</a:t>
            </a:r>
            <a:r>
              <a:rPr lang="en-US">
                <a:ea typeface="+mj-lt"/>
                <a:cs typeface="+mj-lt"/>
              </a:rPr>
              <a:t>=BC8+D8)</a:t>
            </a:r>
            <a:br>
              <a:rPr lang="en-US">
                <a:ea typeface="+mj-lt"/>
                <a:cs typeface="+mj-lt"/>
              </a:rPr>
            </a:br>
            <a:endParaRPr lang="en-US">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30</a:t>
            </a:fld>
            <a:endParaRPr lang="en-US"/>
          </a:p>
        </p:txBody>
      </p:sp>
      <p:grpSp>
        <p:nvGrpSpPr>
          <p:cNvPr id="12" name="Group 11">
            <a:extLst>
              <a:ext uri="{FF2B5EF4-FFF2-40B4-BE49-F238E27FC236}">
                <a16:creationId xmlns:a16="http://schemas.microsoft.com/office/drawing/2014/main" id="{5BBAC3DD-6BE7-78C8-4FBC-862A483B8391}"/>
              </a:ext>
            </a:extLst>
          </p:cNvPr>
          <p:cNvGrpSpPr/>
          <p:nvPr/>
        </p:nvGrpSpPr>
        <p:grpSpPr>
          <a:xfrm>
            <a:off x="982437" y="4170588"/>
            <a:ext cx="8813909" cy="2200616"/>
            <a:chOff x="4792437" y="2333624"/>
            <a:chExt cx="8813909" cy="2200616"/>
          </a:xfrm>
        </p:grpSpPr>
        <p:grpSp>
          <p:nvGrpSpPr>
            <p:cNvPr id="6" name="Group 5">
              <a:extLst>
                <a:ext uri="{FF2B5EF4-FFF2-40B4-BE49-F238E27FC236}">
                  <a16:creationId xmlns:a16="http://schemas.microsoft.com/office/drawing/2014/main" id="{7D1F0901-5D6D-37F6-A7A9-9AACAF4DA931}"/>
                </a:ext>
              </a:extLst>
            </p:cNvPr>
            <p:cNvGrpSpPr/>
            <p:nvPr/>
          </p:nvGrpSpPr>
          <p:grpSpPr>
            <a:xfrm>
              <a:off x="5844268" y="2333624"/>
              <a:ext cx="7762078" cy="1477328"/>
              <a:chOff x="5844268" y="2333624"/>
              <a:chExt cx="7762078" cy="1477328"/>
            </a:xfrm>
          </p:grpSpPr>
          <p:sp>
            <p:nvSpPr>
              <p:cNvPr id="9" name="Arrow: Left 8">
                <a:extLst>
                  <a:ext uri="{FF2B5EF4-FFF2-40B4-BE49-F238E27FC236}">
                    <a16:creationId xmlns:a16="http://schemas.microsoft.com/office/drawing/2014/main" id="{0E2BA960-1FA7-45B2-FB48-4D5807AB9BBF}"/>
                  </a:ext>
                </a:extLst>
              </p:cNvPr>
              <p:cNvSpPr/>
              <p:nvPr/>
            </p:nvSpPr>
            <p:spPr>
              <a:xfrm rot="11700000" flipV="1">
                <a:off x="10435883" y="3288707"/>
                <a:ext cx="3170463" cy="24492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58A85D-1034-66B9-C2FE-6389B16C6C86}"/>
                  </a:ext>
                </a:extLst>
              </p:cNvPr>
              <p:cNvSpPr txBox="1"/>
              <p:nvPr/>
            </p:nvSpPr>
            <p:spPr>
              <a:xfrm>
                <a:off x="5844268" y="2333624"/>
                <a:ext cx="4716235" cy="1477328"/>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256=2</a:t>
                </a:r>
                <a:r>
                  <a:rPr lang="en-US" baseline="30000" dirty="0">
                    <a:ea typeface="Calibri"/>
                    <a:cs typeface="Calibri"/>
                  </a:rPr>
                  <a:t>n=8</a:t>
                </a:r>
                <a:r>
                  <a:rPr lang="en-US" dirty="0">
                    <a:ea typeface="Calibri"/>
                    <a:cs typeface="Calibri"/>
                  </a:rPr>
                  <a:t> permutations of filled (aka. ringed) nodes which represent Weyl orbits that generate sets of vertices, edges, faces, and cells.  The names are generated based on: permutations of:</a:t>
                </a:r>
                <a:endParaRPr lang="en-US" dirty="0"/>
              </a:p>
            </p:txBody>
          </p:sp>
        </p:grpSp>
        <p:pic>
          <p:nvPicPr>
            <p:cNvPr id="7" name="Graphic 33">
              <a:extLst>
                <a:ext uri="{FF2B5EF4-FFF2-40B4-BE49-F238E27FC236}">
                  <a16:creationId xmlns:a16="http://schemas.microsoft.com/office/drawing/2014/main" id="{EA62D932-572D-1318-C43F-32F7C2E21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2437" y="3534794"/>
              <a:ext cx="7179125" cy="999446"/>
            </a:xfrm>
            <a:prstGeom prst="rect">
              <a:avLst/>
            </a:prstGeom>
          </p:spPr>
        </p:pic>
      </p:grpSp>
    </p:spTree>
    <p:extLst>
      <p:ext uri="{BB962C8B-B14F-4D97-AF65-F5344CB8AC3E}">
        <p14:creationId xmlns:p14="http://schemas.microsoft.com/office/powerpoint/2010/main" val="18118885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dirty="0">
                <a:ea typeface="+mj-lt"/>
                <a:cs typeface="+mj-lt"/>
              </a:rPr>
              <a:t>5D-8D cells &amp; polytopes</a:t>
            </a:r>
            <a:br>
              <a:rPr lang="en-US" dirty="0">
                <a:ea typeface="+mj-lt"/>
                <a:cs typeface="+mj-lt"/>
              </a:rPr>
            </a:br>
            <a:r>
              <a:rPr lang="en-US" dirty="0">
                <a:ea typeface="+mj-lt"/>
                <a:cs typeface="+mj-lt"/>
              </a:rPr>
              <a:t>         (A5, C6, D6, E6, E7, </a:t>
            </a:r>
            <a:r>
              <a:rPr lang="en-US" dirty="0">
                <a:solidFill>
                  <a:srgbClr val="FF0000"/>
                </a:solidFill>
                <a:ea typeface="+mj-lt"/>
                <a:cs typeface="+mj-lt"/>
              </a:rPr>
              <a:t>E8</a:t>
            </a:r>
            <a:r>
              <a:rPr lang="en-US" dirty="0">
                <a:ea typeface="+mj-lt"/>
                <a:cs typeface="+mj-lt"/>
              </a:rPr>
              <a:t>=BC8+D8)</a:t>
            </a:r>
            <a:br>
              <a:rPr lang="en-US" dirty="0">
                <a:ea typeface="+mj-lt"/>
                <a:cs typeface="+mj-lt"/>
              </a:rPr>
            </a:br>
            <a:endParaRPr lang="en-US" dirty="0">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31</a:t>
            </a:fld>
            <a:endParaRPr lang="en-US" dirty="0"/>
          </a:p>
        </p:txBody>
      </p:sp>
      <p:grpSp>
        <p:nvGrpSpPr>
          <p:cNvPr id="33" name="Group 32">
            <a:extLst>
              <a:ext uri="{FF2B5EF4-FFF2-40B4-BE49-F238E27FC236}">
                <a16:creationId xmlns:a16="http://schemas.microsoft.com/office/drawing/2014/main" id="{E7304D79-C4B2-8E66-4699-F71A6E66E9DE}"/>
              </a:ext>
            </a:extLst>
          </p:cNvPr>
          <p:cNvGrpSpPr/>
          <p:nvPr/>
        </p:nvGrpSpPr>
        <p:grpSpPr>
          <a:xfrm>
            <a:off x="0" y="1112829"/>
            <a:ext cx="12192001" cy="4270395"/>
            <a:chOff x="-112589" y="1174269"/>
            <a:chExt cx="12293803" cy="4079284"/>
          </a:xfrm>
        </p:grpSpPr>
        <p:grpSp>
          <p:nvGrpSpPr>
            <p:cNvPr id="24" name="Group 23">
              <a:extLst>
                <a:ext uri="{FF2B5EF4-FFF2-40B4-BE49-F238E27FC236}">
                  <a16:creationId xmlns:a16="http://schemas.microsoft.com/office/drawing/2014/main" id="{BE575CC0-3597-79E4-4636-29C4AB0D38CB}"/>
                </a:ext>
              </a:extLst>
            </p:cNvPr>
            <p:cNvGrpSpPr/>
            <p:nvPr/>
          </p:nvGrpSpPr>
          <p:grpSpPr>
            <a:xfrm>
              <a:off x="-112589" y="1174269"/>
              <a:ext cx="12293803" cy="4079284"/>
              <a:chOff x="-112589" y="1174269"/>
              <a:chExt cx="12293803" cy="4079284"/>
            </a:xfrm>
          </p:grpSpPr>
          <p:pic>
            <p:nvPicPr>
              <p:cNvPr id="17" name="Graphic 16">
                <a:extLst>
                  <a:ext uri="{FF2B5EF4-FFF2-40B4-BE49-F238E27FC236}">
                    <a16:creationId xmlns:a16="http://schemas.microsoft.com/office/drawing/2014/main" id="{0017A83A-3857-2514-7104-EBAE62AD47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589" y="1174269"/>
                <a:ext cx="12246781" cy="2996079"/>
              </a:xfrm>
              <a:prstGeom prst="rect">
                <a:avLst/>
              </a:prstGeom>
            </p:spPr>
          </p:pic>
          <p:sp>
            <p:nvSpPr>
              <p:cNvPr id="19" name="TextBox 18">
                <a:extLst>
                  <a:ext uri="{FF2B5EF4-FFF2-40B4-BE49-F238E27FC236}">
                    <a16:creationId xmlns:a16="http://schemas.microsoft.com/office/drawing/2014/main" id="{AA1C14DE-DFF7-65CC-9799-5399E7690E58}"/>
                  </a:ext>
                </a:extLst>
              </p:cNvPr>
              <p:cNvSpPr txBox="1"/>
              <p:nvPr/>
            </p:nvSpPr>
            <p:spPr>
              <a:xfrm>
                <a:off x="-112589" y="3989341"/>
                <a:ext cx="12293803" cy="1264212"/>
              </a:xfrm>
              <a:prstGeom prst="rect">
                <a:avLst/>
              </a:prstGeom>
              <a:noFill/>
            </p:spPr>
            <p:txBody>
              <a:bodyPr wrap="square">
                <a:spAutoFit/>
              </a:bodyPr>
              <a:lstStyle/>
              <a:p>
                <a:pPr algn="ctr"/>
                <a:r>
                  <a:rPr lang="en-US" sz="4000" dirty="0">
                    <a:ea typeface="+mj-lt"/>
                    <a:cs typeface="+mj-lt"/>
                  </a:rPr>
                  <a:t>E8 Maximal Embeddings </a:t>
                </a:r>
              </a:p>
              <a:p>
                <a:pPr algn="ctr"/>
                <a:r>
                  <a:rPr lang="en-US" sz="4000" dirty="0">
                    <a:ea typeface="+mj-lt"/>
                    <a:cs typeface="+mj-lt"/>
                  </a:rPr>
                  <a:t>SO(16)=D8 Height 120=(112+</a:t>
                </a:r>
                <a:r>
                  <a:rPr lang="en-US" sz="4000" dirty="0">
                    <a:solidFill>
                      <a:srgbClr val="FF0000"/>
                    </a:solidFill>
                    <a:ea typeface="+mj-lt"/>
                    <a:cs typeface="+mj-lt"/>
                  </a:rPr>
                  <a:t>4+4)</a:t>
                </a:r>
                <a:r>
                  <a:rPr lang="en-US" sz="4000" dirty="0">
                    <a:ea typeface="+mj-lt"/>
                    <a:cs typeface="+mj-lt"/>
                  </a:rPr>
                  <a:t>+128’           . </a:t>
                </a:r>
                <a:endParaRPr lang="en-US" sz="4000" dirty="0"/>
              </a:p>
            </p:txBody>
          </p:sp>
        </p:grpSp>
        <p:sp>
          <p:nvSpPr>
            <p:cNvPr id="32" name="TextBox 31">
              <a:extLst>
                <a:ext uri="{FF2B5EF4-FFF2-40B4-BE49-F238E27FC236}">
                  <a16:creationId xmlns:a16="http://schemas.microsoft.com/office/drawing/2014/main" id="{D506D42E-06FF-8E0B-DA3B-6EB97C9F1A49}"/>
                </a:ext>
              </a:extLst>
            </p:cNvPr>
            <p:cNvSpPr txBox="1"/>
            <p:nvPr/>
          </p:nvSpPr>
          <p:spPr>
            <a:xfrm>
              <a:off x="6859797" y="2295188"/>
              <a:ext cx="1203325" cy="352804"/>
            </a:xfrm>
            <a:prstGeom prst="rect">
              <a:avLst/>
            </a:prstGeom>
            <a:noFill/>
          </p:spPr>
          <p:txBody>
            <a:bodyPr wrap="square">
              <a:spAutoFit/>
            </a:bodyPr>
            <a:lstStyle/>
            <a:p>
              <a:r>
                <a:rPr lang="en-US" sz="1800" dirty="0">
                  <a:solidFill>
                    <a:srgbClr val="FF0000"/>
                  </a:solidFill>
                  <a:ea typeface="+mj-lt"/>
                  <a:cs typeface="+mj-lt"/>
                </a:rPr>
                <a:t>4</a:t>
              </a:r>
              <a:r>
                <a:rPr lang="en-US" dirty="0">
                  <a:solidFill>
                    <a:srgbClr val="FF0000"/>
                  </a:solidFill>
                  <a:ea typeface="+mj-lt"/>
                  <a:cs typeface="+mj-lt"/>
                </a:rPr>
                <a:t>    </a:t>
              </a:r>
              <a:r>
                <a:rPr lang="en-US" sz="1800" dirty="0">
                  <a:solidFill>
                    <a:srgbClr val="FF0000"/>
                  </a:solidFill>
                  <a:ea typeface="+mj-lt"/>
                  <a:cs typeface="+mj-lt"/>
                </a:rPr>
                <a:t>+     4</a:t>
              </a:r>
              <a:endParaRPr lang="en-US" dirty="0"/>
            </a:p>
          </p:txBody>
        </p:sp>
      </p:grpSp>
      <p:sp>
        <p:nvSpPr>
          <p:cNvPr id="3" name="Rectangle 2">
            <a:extLst>
              <a:ext uri="{FF2B5EF4-FFF2-40B4-BE49-F238E27FC236}">
                <a16:creationId xmlns:a16="http://schemas.microsoft.com/office/drawing/2014/main" id="{3F15BA30-3147-10A5-3060-CDDADBDB26DC}"/>
              </a:ext>
            </a:extLst>
          </p:cNvPr>
          <p:cNvSpPr/>
          <p:nvPr/>
        </p:nvSpPr>
        <p:spPr>
          <a:xfrm>
            <a:off x="2855741" y="2255829"/>
            <a:ext cx="9275559" cy="9516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4322709-1E77-BBDB-98F0-F88D36FF7C4F}"/>
              </a:ext>
            </a:extLst>
          </p:cNvPr>
          <p:cNvGrpSpPr/>
          <p:nvPr/>
        </p:nvGrpSpPr>
        <p:grpSpPr>
          <a:xfrm>
            <a:off x="8637563" y="3756074"/>
            <a:ext cx="809227" cy="1060174"/>
            <a:chOff x="8637563" y="3756074"/>
            <a:chExt cx="809227" cy="1060174"/>
          </a:xfrm>
        </p:grpSpPr>
        <p:sp>
          <p:nvSpPr>
            <p:cNvPr id="5" name="Arrow: Left 4">
              <a:extLst>
                <a:ext uri="{FF2B5EF4-FFF2-40B4-BE49-F238E27FC236}">
                  <a16:creationId xmlns:a16="http://schemas.microsoft.com/office/drawing/2014/main" id="{B12EC3AC-7153-3A37-4098-894E8E6D53B1}"/>
                </a:ext>
              </a:extLst>
            </p:cNvPr>
            <p:cNvSpPr/>
            <p:nvPr/>
          </p:nvSpPr>
          <p:spPr>
            <a:xfrm rot="5400000">
              <a:off x="8268920" y="4124717"/>
              <a:ext cx="1060174" cy="32288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0BC601-D2CD-5B5E-A4F1-8B39623D5259}"/>
                </a:ext>
              </a:extLst>
            </p:cNvPr>
            <p:cNvSpPr txBox="1"/>
            <p:nvPr/>
          </p:nvSpPr>
          <p:spPr>
            <a:xfrm>
              <a:off x="8799007" y="4249272"/>
              <a:ext cx="647783" cy="400110"/>
            </a:xfrm>
            <a:prstGeom prst="rect">
              <a:avLst/>
            </a:prstGeom>
            <a:noFill/>
          </p:spPr>
          <p:txBody>
            <a:bodyPr wrap="square">
              <a:spAutoFit/>
            </a:bodyPr>
            <a:lstStyle/>
            <a:p>
              <a:pPr algn="ctr"/>
              <a:r>
                <a:rPr lang="en-US" sz="2000" dirty="0">
                  <a:ea typeface="+mj-lt"/>
                  <a:cs typeface="+mj-lt"/>
                </a:rPr>
                <a:t>BC8</a:t>
              </a:r>
              <a:endParaRPr lang="en-US" sz="2000" dirty="0"/>
            </a:p>
          </p:txBody>
        </p:sp>
      </p:grpSp>
    </p:spTree>
    <p:extLst>
      <p:ext uri="{BB962C8B-B14F-4D97-AF65-F5344CB8AC3E}">
        <p14:creationId xmlns:p14="http://schemas.microsoft.com/office/powerpoint/2010/main" val="377183522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3623B128-381C-3410-DD56-7C8B09AC88BA}"/>
              </a:ext>
            </a:extLst>
          </p:cNvPr>
          <p:cNvGrpSpPr/>
          <p:nvPr/>
        </p:nvGrpSpPr>
        <p:grpSpPr>
          <a:xfrm>
            <a:off x="-15946" y="3690211"/>
            <a:ext cx="12387202" cy="3307489"/>
            <a:chOff x="-15946" y="3690211"/>
            <a:chExt cx="12387202" cy="3307489"/>
          </a:xfrm>
        </p:grpSpPr>
        <p:grpSp>
          <p:nvGrpSpPr>
            <p:cNvPr id="48" name="Group 47">
              <a:extLst>
                <a:ext uri="{FF2B5EF4-FFF2-40B4-BE49-F238E27FC236}">
                  <a16:creationId xmlns:a16="http://schemas.microsoft.com/office/drawing/2014/main" id="{55797137-F138-E72F-26CE-0DA6605833FF}"/>
                </a:ext>
              </a:extLst>
            </p:cNvPr>
            <p:cNvGrpSpPr/>
            <p:nvPr/>
          </p:nvGrpSpPr>
          <p:grpSpPr>
            <a:xfrm>
              <a:off x="-15946" y="3690211"/>
              <a:ext cx="12207946" cy="2716940"/>
              <a:chOff x="-15946" y="3690211"/>
              <a:chExt cx="12207946" cy="2716940"/>
            </a:xfrm>
          </p:grpSpPr>
          <p:grpSp>
            <p:nvGrpSpPr>
              <p:cNvPr id="35" name="Group 34">
                <a:extLst>
                  <a:ext uri="{FF2B5EF4-FFF2-40B4-BE49-F238E27FC236}">
                    <a16:creationId xmlns:a16="http://schemas.microsoft.com/office/drawing/2014/main" id="{09890EFE-C3A0-0630-73EC-26730B1DA73C}"/>
                  </a:ext>
                </a:extLst>
              </p:cNvPr>
              <p:cNvGrpSpPr/>
              <p:nvPr/>
            </p:nvGrpSpPr>
            <p:grpSpPr>
              <a:xfrm>
                <a:off x="-15946" y="3690211"/>
                <a:ext cx="12207946" cy="2716940"/>
                <a:chOff x="-1456" y="4037242"/>
                <a:chExt cx="12207946" cy="2716940"/>
              </a:xfrm>
            </p:grpSpPr>
            <p:pic>
              <p:nvPicPr>
                <p:cNvPr id="28" name="Graphic 27">
                  <a:extLst>
                    <a:ext uri="{FF2B5EF4-FFF2-40B4-BE49-F238E27FC236}">
                      <a16:creationId xmlns:a16="http://schemas.microsoft.com/office/drawing/2014/main" id="{D547232A-21DC-B152-92B3-D6AA18940F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6" y="4037242"/>
                  <a:ext cx="12207946" cy="2716940"/>
                </a:xfrm>
                <a:prstGeom prst="rect">
                  <a:avLst/>
                </a:prstGeom>
              </p:spPr>
            </p:pic>
            <p:sp>
              <p:nvSpPr>
                <p:cNvPr id="34" name="TextBox 33">
                  <a:extLst>
                    <a:ext uri="{FF2B5EF4-FFF2-40B4-BE49-F238E27FC236}">
                      <a16:creationId xmlns:a16="http://schemas.microsoft.com/office/drawing/2014/main" id="{D970D5D2-7A28-99DF-F1A1-330DBB54AF9B}"/>
                    </a:ext>
                  </a:extLst>
                </p:cNvPr>
                <p:cNvSpPr txBox="1"/>
                <p:nvPr/>
              </p:nvSpPr>
              <p:spPr>
                <a:xfrm>
                  <a:off x="7026274" y="4755282"/>
                  <a:ext cx="1203325" cy="369332"/>
                </a:xfrm>
                <a:prstGeom prst="rect">
                  <a:avLst/>
                </a:prstGeom>
                <a:noFill/>
              </p:spPr>
              <p:txBody>
                <a:bodyPr wrap="square">
                  <a:spAutoFit/>
                </a:bodyPr>
                <a:lstStyle/>
                <a:p>
                  <a:r>
                    <a:rPr lang="en-US" sz="1800" dirty="0">
                      <a:solidFill>
                        <a:srgbClr val="FF0000"/>
                      </a:solidFill>
                      <a:ea typeface="+mj-lt"/>
                      <a:cs typeface="+mj-lt"/>
                    </a:rPr>
                    <a:t>4</a:t>
                  </a:r>
                  <a:r>
                    <a:rPr lang="en-US" dirty="0">
                      <a:solidFill>
                        <a:srgbClr val="FF0000"/>
                      </a:solidFill>
                      <a:ea typeface="+mj-lt"/>
                      <a:cs typeface="+mj-lt"/>
                    </a:rPr>
                    <a:t>   </a:t>
                  </a:r>
                  <a:r>
                    <a:rPr lang="en-US" sz="1800" dirty="0">
                      <a:solidFill>
                        <a:srgbClr val="FF0000"/>
                      </a:solidFill>
                      <a:ea typeface="+mj-lt"/>
                      <a:cs typeface="+mj-lt"/>
                    </a:rPr>
                    <a:t>+     4</a:t>
                  </a:r>
                  <a:endParaRPr lang="en-US" dirty="0"/>
                </a:p>
              </p:txBody>
            </p:sp>
          </p:grpSp>
          <p:sp>
            <p:nvSpPr>
              <p:cNvPr id="40" name="Rectangle 39">
                <a:extLst>
                  <a:ext uri="{FF2B5EF4-FFF2-40B4-BE49-F238E27FC236}">
                    <a16:creationId xmlns:a16="http://schemas.microsoft.com/office/drawing/2014/main" id="{59B37D0F-F61A-1517-AD4B-D3D82558A04A}"/>
                  </a:ext>
                </a:extLst>
              </p:cNvPr>
              <p:cNvSpPr/>
              <p:nvPr/>
            </p:nvSpPr>
            <p:spPr>
              <a:xfrm>
                <a:off x="2400300" y="5027081"/>
                <a:ext cx="9791700" cy="1329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D8A6EA14-0454-8804-2D91-1F148C3AD9AB}"/>
                </a:ext>
              </a:extLst>
            </p:cNvPr>
            <p:cNvSpPr txBox="1"/>
            <p:nvPr/>
          </p:nvSpPr>
          <p:spPr>
            <a:xfrm>
              <a:off x="-10910" y="6289814"/>
              <a:ext cx="12382166" cy="707886"/>
            </a:xfrm>
            <a:prstGeom prst="rect">
              <a:avLst/>
            </a:prstGeom>
            <a:noFill/>
          </p:spPr>
          <p:txBody>
            <a:bodyPr wrap="square">
              <a:spAutoFit/>
            </a:bodyPr>
            <a:lstStyle/>
            <a:p>
              <a:pPr algn="r"/>
              <a:r>
                <a:rPr lang="en-US" sz="4000" dirty="0">
                  <a:ea typeface="+mj-lt"/>
                  <a:cs typeface="+mj-lt"/>
                </a:rPr>
                <a:t>      D8 Maximal Embeddings Height 112+</a:t>
              </a:r>
              <a:r>
                <a:rPr lang="en-US" sz="4000" dirty="0">
                  <a:solidFill>
                    <a:srgbClr val="FF0000"/>
                  </a:solidFill>
                  <a:ea typeface="+mj-lt"/>
                  <a:cs typeface="+mj-lt"/>
                </a:rPr>
                <a:t>4+4 </a:t>
              </a:r>
              <a:r>
                <a:rPr lang="en-US" sz="4000" dirty="0">
                  <a:ea typeface="+mj-lt"/>
                  <a:cs typeface="+mj-lt"/>
                </a:rPr>
                <a:t>          . </a:t>
              </a:r>
              <a:endParaRPr lang="en-US" sz="4000" dirty="0"/>
            </a:p>
          </p:txBody>
        </p:sp>
      </p:grpSp>
      <p:sp>
        <p:nvSpPr>
          <p:cNvPr id="2" name="Title 1">
            <a:extLst>
              <a:ext uri="{FF2B5EF4-FFF2-40B4-BE49-F238E27FC236}">
                <a16:creationId xmlns:a16="http://schemas.microsoft.com/office/drawing/2014/main" id="{DCB23FDE-6961-6CBA-28A4-67E0F4EF10F4}"/>
              </a:ext>
            </a:extLst>
          </p:cNvPr>
          <p:cNvSpPr>
            <a:spLocks noGrp="1"/>
          </p:cNvSpPr>
          <p:nvPr>
            <p:ph type="title"/>
          </p:nvPr>
        </p:nvSpPr>
        <p:spPr/>
        <p:txBody>
          <a:bodyPr>
            <a:normAutofit fontScale="90000"/>
          </a:bodyPr>
          <a:lstStyle/>
          <a:p>
            <a:pPr>
              <a:spcBef>
                <a:spcPct val="20000"/>
              </a:spcBef>
            </a:pPr>
            <a:r>
              <a:rPr lang="en-US" dirty="0">
                <a:ea typeface="+mj-lt"/>
                <a:cs typeface="+mj-lt"/>
              </a:rPr>
              <a:t>5D-8D cells &amp; polytopes</a:t>
            </a:r>
            <a:br>
              <a:rPr lang="en-US" dirty="0">
                <a:ea typeface="+mj-lt"/>
                <a:cs typeface="+mj-lt"/>
              </a:rPr>
            </a:br>
            <a:r>
              <a:rPr lang="en-US" dirty="0">
                <a:ea typeface="+mj-lt"/>
                <a:cs typeface="+mj-lt"/>
              </a:rPr>
              <a:t>         (A5, C6, D6, E6, E7, </a:t>
            </a:r>
            <a:r>
              <a:rPr lang="en-US" dirty="0">
                <a:solidFill>
                  <a:srgbClr val="FF0000"/>
                </a:solidFill>
                <a:ea typeface="+mj-lt"/>
                <a:cs typeface="+mj-lt"/>
              </a:rPr>
              <a:t>E8</a:t>
            </a:r>
            <a:r>
              <a:rPr lang="en-US" dirty="0">
                <a:ea typeface="+mj-lt"/>
                <a:cs typeface="+mj-lt"/>
              </a:rPr>
              <a:t>=BC8+D8)</a:t>
            </a:r>
            <a:br>
              <a:rPr lang="en-US" dirty="0">
                <a:ea typeface="+mj-lt"/>
                <a:cs typeface="+mj-lt"/>
              </a:rPr>
            </a:br>
            <a:endParaRPr lang="en-US" dirty="0">
              <a:cs typeface="Calibri"/>
            </a:endParaRPr>
          </a:p>
        </p:txBody>
      </p:sp>
      <p:sp>
        <p:nvSpPr>
          <p:cNvPr id="4" name="Slide Number Placeholder 3">
            <a:extLst>
              <a:ext uri="{FF2B5EF4-FFF2-40B4-BE49-F238E27FC236}">
                <a16:creationId xmlns:a16="http://schemas.microsoft.com/office/drawing/2014/main" id="{5B90C1B1-F535-B14C-1BE3-2AB75DE9E025}"/>
              </a:ext>
            </a:extLst>
          </p:cNvPr>
          <p:cNvSpPr>
            <a:spLocks noGrp="1"/>
          </p:cNvSpPr>
          <p:nvPr>
            <p:ph type="sldNum" sz="quarter" idx="12"/>
          </p:nvPr>
        </p:nvSpPr>
        <p:spPr/>
        <p:txBody>
          <a:bodyPr/>
          <a:lstStyle/>
          <a:p>
            <a:fld id="{F927E455-AB0E-4536-A5FF-13B3C2EC565F}" type="slidenum">
              <a:rPr lang="en-US" smtClean="0"/>
              <a:pPr/>
              <a:t>32</a:t>
            </a:fld>
            <a:endParaRPr lang="en-US" dirty="0"/>
          </a:p>
        </p:txBody>
      </p:sp>
      <p:grpSp>
        <p:nvGrpSpPr>
          <p:cNvPr id="33" name="Group 32">
            <a:extLst>
              <a:ext uri="{FF2B5EF4-FFF2-40B4-BE49-F238E27FC236}">
                <a16:creationId xmlns:a16="http://schemas.microsoft.com/office/drawing/2014/main" id="{E7304D79-C4B2-8E66-4699-F71A6E66E9DE}"/>
              </a:ext>
            </a:extLst>
          </p:cNvPr>
          <p:cNvGrpSpPr/>
          <p:nvPr/>
        </p:nvGrpSpPr>
        <p:grpSpPr>
          <a:xfrm>
            <a:off x="-28646" y="1105469"/>
            <a:ext cx="12420266" cy="2448141"/>
            <a:chOff x="-141474" y="1167238"/>
            <a:chExt cx="12523974" cy="2338581"/>
          </a:xfrm>
        </p:grpSpPr>
        <p:grpSp>
          <p:nvGrpSpPr>
            <p:cNvPr id="24" name="Group 23">
              <a:extLst>
                <a:ext uri="{FF2B5EF4-FFF2-40B4-BE49-F238E27FC236}">
                  <a16:creationId xmlns:a16="http://schemas.microsoft.com/office/drawing/2014/main" id="{BE575CC0-3597-79E4-4636-29C4AB0D38CB}"/>
                </a:ext>
              </a:extLst>
            </p:cNvPr>
            <p:cNvGrpSpPr/>
            <p:nvPr/>
          </p:nvGrpSpPr>
          <p:grpSpPr>
            <a:xfrm>
              <a:off x="-141474" y="1167238"/>
              <a:ext cx="12523974" cy="2338581"/>
              <a:chOff x="-141474" y="1167238"/>
              <a:chExt cx="12523974" cy="2338581"/>
            </a:xfrm>
          </p:grpSpPr>
          <p:pic>
            <p:nvPicPr>
              <p:cNvPr id="17" name="Graphic 16">
                <a:extLst>
                  <a:ext uri="{FF2B5EF4-FFF2-40B4-BE49-F238E27FC236}">
                    <a16:creationId xmlns:a16="http://schemas.microsoft.com/office/drawing/2014/main" id="{0017A83A-3857-2514-7104-EBAE62AD47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1474" y="1167238"/>
                <a:ext cx="12317983" cy="2338581"/>
              </a:xfrm>
              <a:prstGeom prst="rect">
                <a:avLst/>
              </a:prstGeom>
            </p:spPr>
          </p:pic>
          <p:sp>
            <p:nvSpPr>
              <p:cNvPr id="19" name="TextBox 18">
                <a:extLst>
                  <a:ext uri="{FF2B5EF4-FFF2-40B4-BE49-F238E27FC236}">
                    <a16:creationId xmlns:a16="http://schemas.microsoft.com/office/drawing/2014/main" id="{AA1C14DE-DFF7-65CC-9799-5399E7690E58}"/>
                  </a:ext>
                </a:extLst>
              </p:cNvPr>
              <p:cNvSpPr txBox="1"/>
              <p:nvPr/>
            </p:nvSpPr>
            <p:spPr>
              <a:xfrm>
                <a:off x="-15946" y="2749029"/>
                <a:ext cx="12398446" cy="676207"/>
              </a:xfrm>
              <a:prstGeom prst="rect">
                <a:avLst/>
              </a:prstGeom>
              <a:noFill/>
            </p:spPr>
            <p:txBody>
              <a:bodyPr wrap="square">
                <a:spAutoFit/>
              </a:bodyPr>
              <a:lstStyle/>
              <a:p>
                <a:pPr algn="r"/>
                <a:r>
                  <a:rPr lang="en-US" sz="4000" dirty="0">
                    <a:ea typeface="+mj-lt"/>
                    <a:cs typeface="+mj-lt"/>
                  </a:rPr>
                  <a:t>C8 Maximal Embeddings Height 128+</a:t>
                </a:r>
                <a:r>
                  <a:rPr lang="en-US" sz="4000" dirty="0">
                    <a:solidFill>
                      <a:srgbClr val="FF0000"/>
                    </a:solidFill>
                    <a:ea typeface="+mj-lt"/>
                    <a:cs typeface="+mj-lt"/>
                  </a:rPr>
                  <a:t>4+4</a:t>
                </a:r>
                <a:r>
                  <a:rPr lang="en-US" sz="4000" dirty="0">
                    <a:ea typeface="+mj-lt"/>
                    <a:cs typeface="+mj-lt"/>
                  </a:rPr>
                  <a:t>           . </a:t>
                </a:r>
                <a:endParaRPr lang="en-US" sz="4000" dirty="0"/>
              </a:p>
            </p:txBody>
          </p:sp>
        </p:grpSp>
        <p:sp>
          <p:nvSpPr>
            <p:cNvPr id="32" name="TextBox 31">
              <a:extLst>
                <a:ext uri="{FF2B5EF4-FFF2-40B4-BE49-F238E27FC236}">
                  <a16:creationId xmlns:a16="http://schemas.microsoft.com/office/drawing/2014/main" id="{D506D42E-06FF-8E0B-DA3B-6EB97C9F1A49}"/>
                </a:ext>
              </a:extLst>
            </p:cNvPr>
            <p:cNvSpPr txBox="1"/>
            <p:nvPr/>
          </p:nvSpPr>
          <p:spPr>
            <a:xfrm>
              <a:off x="6859797" y="2295188"/>
              <a:ext cx="1203325" cy="352804"/>
            </a:xfrm>
            <a:prstGeom prst="rect">
              <a:avLst/>
            </a:prstGeom>
            <a:noFill/>
          </p:spPr>
          <p:txBody>
            <a:bodyPr wrap="square">
              <a:spAutoFit/>
            </a:bodyPr>
            <a:lstStyle/>
            <a:p>
              <a:r>
                <a:rPr lang="en-US" sz="1800" dirty="0">
                  <a:solidFill>
                    <a:srgbClr val="FF0000"/>
                  </a:solidFill>
                  <a:ea typeface="+mj-lt"/>
                  <a:cs typeface="+mj-lt"/>
                </a:rPr>
                <a:t>4</a:t>
              </a:r>
              <a:r>
                <a:rPr lang="en-US" dirty="0">
                  <a:solidFill>
                    <a:srgbClr val="FF0000"/>
                  </a:solidFill>
                  <a:ea typeface="+mj-lt"/>
                  <a:cs typeface="+mj-lt"/>
                </a:rPr>
                <a:t>    </a:t>
              </a:r>
              <a:r>
                <a:rPr lang="en-US" sz="1800" dirty="0">
                  <a:solidFill>
                    <a:srgbClr val="FF0000"/>
                  </a:solidFill>
                  <a:ea typeface="+mj-lt"/>
                  <a:cs typeface="+mj-lt"/>
                </a:rPr>
                <a:t>+     4</a:t>
              </a:r>
              <a:endParaRPr lang="en-US" dirty="0"/>
            </a:p>
          </p:txBody>
        </p:sp>
      </p:grpSp>
      <p:grpSp>
        <p:nvGrpSpPr>
          <p:cNvPr id="53" name="Group 52">
            <a:extLst>
              <a:ext uri="{FF2B5EF4-FFF2-40B4-BE49-F238E27FC236}">
                <a16:creationId xmlns:a16="http://schemas.microsoft.com/office/drawing/2014/main" id="{66EFE1FB-964E-C7A2-7FAD-5A2B64FD9F21}"/>
              </a:ext>
            </a:extLst>
          </p:cNvPr>
          <p:cNvGrpSpPr/>
          <p:nvPr/>
        </p:nvGrpSpPr>
        <p:grpSpPr>
          <a:xfrm>
            <a:off x="-12700" y="3686384"/>
            <a:ext cx="12207946" cy="2716940"/>
            <a:chOff x="0" y="3699084"/>
            <a:chExt cx="12207946" cy="2716940"/>
          </a:xfrm>
        </p:grpSpPr>
        <p:pic>
          <p:nvPicPr>
            <p:cNvPr id="47" name="Graphic 46">
              <a:extLst>
                <a:ext uri="{FF2B5EF4-FFF2-40B4-BE49-F238E27FC236}">
                  <a16:creationId xmlns:a16="http://schemas.microsoft.com/office/drawing/2014/main" id="{20FEC46E-86EA-9514-0318-E37BC54A79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3699084"/>
              <a:ext cx="12207946" cy="2716940"/>
            </a:xfrm>
            <a:prstGeom prst="rect">
              <a:avLst/>
            </a:prstGeom>
          </p:spPr>
        </p:pic>
        <p:sp>
          <p:nvSpPr>
            <p:cNvPr id="52" name="TextBox 51">
              <a:extLst>
                <a:ext uri="{FF2B5EF4-FFF2-40B4-BE49-F238E27FC236}">
                  <a16:creationId xmlns:a16="http://schemas.microsoft.com/office/drawing/2014/main" id="{8C9FF76B-4058-866E-B10A-A213A1D3BEDB}"/>
                </a:ext>
              </a:extLst>
            </p:cNvPr>
            <p:cNvSpPr txBox="1"/>
            <p:nvPr/>
          </p:nvSpPr>
          <p:spPr>
            <a:xfrm>
              <a:off x="7024484" y="4420951"/>
              <a:ext cx="1203325" cy="369332"/>
            </a:xfrm>
            <a:prstGeom prst="rect">
              <a:avLst/>
            </a:prstGeom>
            <a:noFill/>
          </p:spPr>
          <p:txBody>
            <a:bodyPr wrap="square">
              <a:spAutoFit/>
            </a:bodyPr>
            <a:lstStyle/>
            <a:p>
              <a:r>
                <a:rPr lang="en-US" sz="1800" dirty="0">
                  <a:solidFill>
                    <a:srgbClr val="FF0000"/>
                  </a:solidFill>
                  <a:ea typeface="+mj-lt"/>
                  <a:cs typeface="+mj-lt"/>
                </a:rPr>
                <a:t>4</a:t>
              </a:r>
              <a:r>
                <a:rPr lang="en-US" dirty="0">
                  <a:solidFill>
                    <a:srgbClr val="FF0000"/>
                  </a:solidFill>
                  <a:ea typeface="+mj-lt"/>
                  <a:cs typeface="+mj-lt"/>
                </a:rPr>
                <a:t>   </a:t>
              </a:r>
              <a:r>
                <a:rPr lang="en-US" sz="1800" dirty="0">
                  <a:solidFill>
                    <a:srgbClr val="FF0000"/>
                  </a:solidFill>
                  <a:ea typeface="+mj-lt"/>
                  <a:cs typeface="+mj-lt"/>
                </a:rPr>
                <a:t>+     4</a:t>
              </a:r>
              <a:endParaRPr lang="en-US" dirty="0"/>
            </a:p>
          </p:txBody>
        </p:sp>
      </p:grpSp>
      <p:pic>
        <p:nvPicPr>
          <p:cNvPr id="55" name="Graphic 54">
            <a:extLst>
              <a:ext uri="{FF2B5EF4-FFF2-40B4-BE49-F238E27FC236}">
                <a16:creationId xmlns:a16="http://schemas.microsoft.com/office/drawing/2014/main" id="{358C08EC-50BE-41AB-5247-4FDA1E322E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9758" y="5086358"/>
            <a:ext cx="9798192" cy="1237022"/>
          </a:xfrm>
          <a:prstGeom prst="rect">
            <a:avLst/>
          </a:prstGeom>
        </p:spPr>
      </p:pic>
      <p:grpSp>
        <p:nvGrpSpPr>
          <p:cNvPr id="39" name="Group 38">
            <a:extLst>
              <a:ext uri="{FF2B5EF4-FFF2-40B4-BE49-F238E27FC236}">
                <a16:creationId xmlns:a16="http://schemas.microsoft.com/office/drawing/2014/main" id="{DD9E22B2-1F2A-EAF5-719E-A0E1EF98BA87}"/>
              </a:ext>
            </a:extLst>
          </p:cNvPr>
          <p:cNvGrpSpPr/>
          <p:nvPr/>
        </p:nvGrpSpPr>
        <p:grpSpPr>
          <a:xfrm>
            <a:off x="6374770" y="2413002"/>
            <a:ext cx="877878" cy="3470183"/>
            <a:chOff x="6361122" y="2413002"/>
            <a:chExt cx="877878" cy="3470183"/>
          </a:xfrm>
        </p:grpSpPr>
        <p:sp>
          <p:nvSpPr>
            <p:cNvPr id="37" name="Arrow: Left 36">
              <a:extLst>
                <a:ext uri="{FF2B5EF4-FFF2-40B4-BE49-F238E27FC236}">
                  <a16:creationId xmlns:a16="http://schemas.microsoft.com/office/drawing/2014/main" id="{E8D1111D-FF47-530F-5EFD-BC778D413361}"/>
                </a:ext>
              </a:extLst>
            </p:cNvPr>
            <p:cNvSpPr/>
            <p:nvPr/>
          </p:nvSpPr>
          <p:spPr>
            <a:xfrm rot="5400000">
              <a:off x="4980275" y="3793849"/>
              <a:ext cx="3094855" cy="33316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517D425-B8D1-D33D-0BB3-0A8485755526}"/>
                </a:ext>
              </a:extLst>
            </p:cNvPr>
            <p:cNvSpPr txBox="1"/>
            <p:nvPr/>
          </p:nvSpPr>
          <p:spPr>
            <a:xfrm>
              <a:off x="6574326" y="5513853"/>
              <a:ext cx="664674" cy="369332"/>
            </a:xfrm>
            <a:prstGeom prst="rect">
              <a:avLst/>
            </a:prstGeom>
            <a:noFill/>
          </p:spPr>
          <p:txBody>
            <a:bodyPr wrap="square">
              <a:spAutoFit/>
            </a:bodyPr>
            <a:lstStyle/>
            <a:p>
              <a:r>
                <a:rPr lang="en-US" sz="1800" dirty="0">
                  <a:solidFill>
                    <a:srgbClr val="FF0000"/>
                  </a:solidFill>
                  <a:ea typeface="+mj-lt"/>
                  <a:cs typeface="+mj-lt"/>
                </a:rPr>
                <a:t>+4+4</a:t>
              </a:r>
              <a:endParaRPr lang="en-US" dirty="0"/>
            </a:p>
          </p:txBody>
        </p:sp>
      </p:grpSp>
    </p:spTree>
    <p:extLst>
      <p:ext uri="{BB962C8B-B14F-4D97-AF65-F5344CB8AC3E}">
        <p14:creationId xmlns:p14="http://schemas.microsoft.com/office/powerpoint/2010/main" val="392024833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4B2509-29B1-CCDE-03DB-05A4044A3A59}"/>
              </a:ext>
            </a:extLst>
          </p:cNvPr>
          <p:cNvSpPr>
            <a:spLocks noGrp="1"/>
          </p:cNvSpPr>
          <p:nvPr>
            <p:ph type="sldNum" sz="quarter" idx="12"/>
          </p:nvPr>
        </p:nvSpPr>
        <p:spPr/>
        <p:txBody>
          <a:bodyPr/>
          <a:lstStyle/>
          <a:p>
            <a:fld id="{F927E455-AB0E-4536-A5FF-13B3C2EC565F}" type="slidenum">
              <a:rPr lang="en-US" smtClean="0"/>
              <a:pPr/>
              <a:t>33</a:t>
            </a:fld>
            <a:endParaRPr lang="en-US"/>
          </a:p>
        </p:txBody>
      </p:sp>
      <p:sp>
        <p:nvSpPr>
          <p:cNvPr id="7" name="Title 1">
            <a:extLst>
              <a:ext uri="{FF2B5EF4-FFF2-40B4-BE49-F238E27FC236}">
                <a16:creationId xmlns:a16="http://schemas.microsoft.com/office/drawing/2014/main" id="{C45766EE-4E99-2035-D6F6-63FD3CD8D906}"/>
              </a:ext>
            </a:extLst>
          </p:cNvPr>
          <p:cNvSpPr>
            <a:spLocks noGrp="1"/>
          </p:cNvSpPr>
          <p:nvPr>
            <p:ph type="title"/>
          </p:nvPr>
        </p:nvSpPr>
        <p:spPr>
          <a:xfrm>
            <a:off x="1524000" y="0"/>
            <a:ext cx="9144000" cy="762000"/>
          </a:xfrm>
        </p:spPr>
        <p:txBody>
          <a:bodyPr/>
          <a:lstStyle/>
          <a:p>
            <a:r>
              <a:rPr lang="en-US"/>
              <a:t>Agenda</a:t>
            </a:r>
          </a:p>
        </p:txBody>
      </p:sp>
      <p:sp>
        <p:nvSpPr>
          <p:cNvPr id="9" name="Content Placeholder 2">
            <a:extLst>
              <a:ext uri="{FF2B5EF4-FFF2-40B4-BE49-F238E27FC236}">
                <a16:creationId xmlns:a16="http://schemas.microsoft.com/office/drawing/2014/main" id="{4C9194D3-2465-A853-5ECE-7805E48EEDC4}"/>
              </a:ext>
            </a:extLst>
          </p:cNvPr>
          <p:cNvSpPr>
            <a:spLocks noGrp="1"/>
          </p:cNvSpPr>
          <p:nvPr>
            <p:ph idx="1"/>
          </p:nvPr>
        </p:nvSpPr>
        <p:spPr>
          <a:xfrm>
            <a:off x="161027" y="764722"/>
            <a:ext cx="12024905" cy="6097643"/>
          </a:xfrm>
        </p:spPr>
        <p:txBody>
          <a:bodyPr vert="horz" lIns="91440" tIns="45720" rIns="91440" bIns="45720" rtlCol="0" anchor="t">
            <a:noAutofit/>
          </a:bodyPr>
          <a:lstStyle/>
          <a:p>
            <a:r>
              <a:rPr lang="en-US" sz="2800" dirty="0">
                <a:ea typeface="+mn-lt"/>
                <a:cs typeface="+mn-lt"/>
                <a:hlinkClick r:id="rId2" action="ppaction://hlinksldjump"/>
              </a:rPr>
              <a:t>Introducing the Mathematica™ based VisibLie-E8 Tool</a:t>
            </a:r>
            <a:endParaRPr lang="en-US" sz="2800" dirty="0">
              <a:ea typeface="+mn-lt"/>
              <a:cs typeface="+mn-lt"/>
              <a:hlinkClick r:id="rId3">
                <a:extLst>
                  <a:ext uri="{A12FA001-AC4F-418D-AE19-62706E023703}">
                    <ahyp:hlinkClr xmlns:ahyp="http://schemas.microsoft.com/office/drawing/2018/hyperlinkcolor" val="tx"/>
                  </a:ext>
                </a:extLst>
              </a:hlinkClick>
            </a:endParaRPr>
          </a:p>
          <a:p>
            <a:pPr lvl="1"/>
            <a:r>
              <a:rPr lang="en-US" sz="2200" dirty="0">
                <a:solidFill>
                  <a:srgbClr val="969696"/>
                </a:solidFill>
                <a:cs typeface="Calibri"/>
              </a:rPr>
              <a:t>The Coxeter-Dynkin Visualizer (Groups, Weyl Orbits, </a:t>
            </a:r>
            <a:r>
              <a:rPr lang="en-US" sz="2200" dirty="0" err="1">
                <a:solidFill>
                  <a:srgbClr val="969696"/>
                </a:solidFill>
                <a:cs typeface="Calibri"/>
              </a:rPr>
              <a:t>Hasse</a:t>
            </a:r>
            <a:r>
              <a:rPr lang="en-US" sz="2200" dirty="0">
                <a:solidFill>
                  <a:srgbClr val="969696"/>
                </a:solidFill>
                <a:cs typeface="Calibri"/>
              </a:rPr>
              <a:t> Diagrams, etc.)</a:t>
            </a:r>
            <a:endParaRPr lang="en-US" sz="2200" dirty="0">
              <a:solidFill>
                <a:srgbClr val="969696"/>
              </a:solidFill>
              <a:ea typeface="Calibri"/>
              <a:cs typeface="Calibri"/>
            </a:endParaRPr>
          </a:p>
          <a:p>
            <a:pPr lvl="1"/>
            <a:r>
              <a:rPr lang="en-US" sz="2200" dirty="0">
                <a:solidFill>
                  <a:srgbClr val="969696"/>
                </a:solidFill>
                <a:ea typeface="+mn-lt"/>
                <a:cs typeface="+mn-lt"/>
              </a:rPr>
              <a:t>The (Bi)Quaternion/(Bi)Octonion/</a:t>
            </a:r>
            <a:r>
              <a:rPr lang="en-US" sz="2200" dirty="0" err="1">
                <a:solidFill>
                  <a:srgbClr val="969696"/>
                </a:solidFill>
                <a:ea typeface="+mn-lt"/>
                <a:cs typeface="+mn-lt"/>
              </a:rPr>
              <a:t>Sedenion</a:t>
            </a:r>
            <a:r>
              <a:rPr lang="en-US" sz="2200" dirty="0">
                <a:solidFill>
                  <a:srgbClr val="969696"/>
                </a:solidFill>
                <a:ea typeface="+mn-lt"/>
                <a:cs typeface="+mn-lt"/>
              </a:rPr>
              <a:t> Engine (Fano Plane/Cube/Tesseract, etc.)</a:t>
            </a:r>
          </a:p>
          <a:p>
            <a:pPr lvl="1"/>
            <a:r>
              <a:rPr lang="en-US" sz="2200" dirty="0">
                <a:solidFill>
                  <a:srgbClr val="969696"/>
                </a:solidFill>
                <a:cs typeface="Calibri"/>
              </a:rPr>
              <a:t>The VisibLie_E8 Hyperdimensional Visualizer (2D/3D Projections, etc.)</a:t>
            </a:r>
            <a:endParaRPr lang="en-US" sz="2200" dirty="0">
              <a:solidFill>
                <a:srgbClr val="969696"/>
              </a:solidFill>
              <a:ea typeface="Calibri"/>
              <a:cs typeface="Calibri"/>
            </a:endParaRPr>
          </a:p>
          <a:p>
            <a:r>
              <a:rPr lang="en-US" sz="2800" dirty="0">
                <a:ea typeface="+mn-lt"/>
                <a:cs typeface="+mn-lt"/>
                <a:hlinkClick r:id="rId4" action="ppaction://hlinksldjump"/>
              </a:rPr>
              <a:t>Introducing the Dimensions (0 to 8, ∞)</a:t>
            </a:r>
            <a:endParaRPr lang="en-US" sz="2800" dirty="0">
              <a:ea typeface="+mn-lt"/>
              <a:cs typeface="+mn-lt"/>
              <a:hlinkClick r:id="rId5"/>
            </a:endParaRPr>
          </a:p>
          <a:p>
            <a:pPr lvl="1"/>
            <a:r>
              <a:rPr lang="en-US" sz="2200" dirty="0">
                <a:solidFill>
                  <a:schemeClr val="bg1">
                    <a:lumMod val="50000"/>
                  </a:schemeClr>
                </a:solidFill>
              </a:rPr>
              <a:t>0D points, 1D edges &amp; 2D faces</a:t>
            </a:r>
            <a:r>
              <a:rPr lang="en-US" sz="2200" dirty="0">
                <a:solidFill>
                  <a:schemeClr val="bg1">
                    <a:lumMod val="50000"/>
                  </a:schemeClr>
                </a:solidFill>
                <a:ea typeface="+mn-lt"/>
                <a:cs typeface="+mn-lt"/>
              </a:rPr>
              <a:t> (A2, B2=C2, </a:t>
            </a:r>
            <a:r>
              <a:rPr lang="en-US" sz="2200" dirty="0">
                <a:solidFill>
                  <a:schemeClr val="bg1">
                    <a:lumMod val="50000"/>
                  </a:schemeClr>
                </a:solidFill>
              </a:rPr>
              <a:t>G2, H2 Groups)</a:t>
            </a:r>
            <a:endParaRPr lang="en-US" sz="2200" dirty="0">
              <a:solidFill>
                <a:schemeClr val="bg1">
                  <a:lumMod val="50000"/>
                </a:schemeClr>
              </a:solidFill>
              <a:ea typeface="+mn-lt"/>
              <a:cs typeface="+mn-lt"/>
            </a:endParaRPr>
          </a:p>
          <a:p>
            <a:pPr lvl="1"/>
            <a:r>
              <a:rPr lang="en-US" sz="2200" dirty="0">
                <a:solidFill>
                  <a:schemeClr val="bg1">
                    <a:lumMod val="50000"/>
                  </a:schemeClr>
                </a:solidFill>
                <a:ea typeface="+mn-lt"/>
                <a:cs typeface="+mn-lt"/>
              </a:rPr>
              <a:t>3D cells &amp; </a:t>
            </a:r>
            <a:r>
              <a:rPr lang="en-US" sz="2200" dirty="0" err="1">
                <a:solidFill>
                  <a:schemeClr val="bg1">
                    <a:lumMod val="50000"/>
                  </a:schemeClr>
                </a:solidFill>
                <a:ea typeface="+mn-lt"/>
                <a:cs typeface="+mn-lt"/>
              </a:rPr>
              <a:t>polyhedra</a:t>
            </a:r>
            <a:r>
              <a:rPr lang="en-US" sz="2200" dirty="0">
                <a:solidFill>
                  <a:schemeClr val="bg1">
                    <a:lumMod val="50000"/>
                  </a:schemeClr>
                </a:solidFill>
                <a:ea typeface="+mn-lt"/>
                <a:cs typeface="+mn-lt"/>
              </a:rPr>
              <a:t> (A3, B3, H3 Groups)</a:t>
            </a:r>
          </a:p>
          <a:p>
            <a:pPr lvl="1"/>
            <a:r>
              <a:rPr lang="en-US" sz="2200" dirty="0">
                <a:solidFill>
                  <a:schemeClr val="bg1">
                    <a:lumMod val="50000"/>
                  </a:schemeClr>
                </a:solidFill>
                <a:cs typeface="Calibri"/>
              </a:rPr>
              <a:t>4D</a:t>
            </a:r>
            <a:r>
              <a:rPr lang="en-US" sz="2200" dirty="0">
                <a:solidFill>
                  <a:schemeClr val="bg1">
                    <a:lumMod val="50000"/>
                  </a:schemeClr>
                </a:solidFill>
                <a:ea typeface="+mn-lt"/>
                <a:cs typeface="+mn-lt"/>
              </a:rPr>
              <a:t>  cells &amp; </a:t>
            </a:r>
            <a:r>
              <a:rPr lang="en-US" sz="2200" dirty="0" err="1">
                <a:solidFill>
                  <a:schemeClr val="bg1">
                    <a:lumMod val="50000"/>
                  </a:schemeClr>
                </a:solidFill>
                <a:ea typeface="+mn-lt"/>
                <a:cs typeface="+mn-lt"/>
              </a:rPr>
              <a:t>polychora</a:t>
            </a:r>
            <a:r>
              <a:rPr lang="en-US" sz="2200" dirty="0">
                <a:solidFill>
                  <a:schemeClr val="bg1">
                    <a:lumMod val="50000"/>
                  </a:schemeClr>
                </a:solidFill>
                <a:ea typeface="+mn-lt"/>
                <a:cs typeface="+mn-lt"/>
              </a:rPr>
              <a:t> (A4, C4, D4, F4, H4 Groups)</a:t>
            </a:r>
          </a:p>
          <a:p>
            <a:pPr lvl="1"/>
            <a:r>
              <a:rPr lang="en-US" sz="2200" dirty="0">
                <a:solidFill>
                  <a:schemeClr val="bg1">
                    <a:lumMod val="50000"/>
                  </a:schemeClr>
                </a:solidFill>
                <a:ea typeface="+mn-lt"/>
                <a:cs typeface="+mn-lt"/>
              </a:rPr>
              <a:t>5D-8D cells &amp; polytopes (A5, C6, D6, E6, E7, E8=BC8+D8 Groups)</a:t>
            </a:r>
          </a:p>
          <a:p>
            <a:r>
              <a:rPr lang="en-US" sz="2800" dirty="0">
                <a:solidFill>
                  <a:srgbClr val="FF0000"/>
                </a:solidFill>
              </a:rPr>
              <a:t>Generating Solid Convex</a:t>
            </a:r>
            <a:r>
              <a:rPr lang="en-US" sz="2800" dirty="0">
                <a:solidFill>
                  <a:srgbClr val="FF0000"/>
                </a:solidFill>
                <a:ea typeface="+mn-lt"/>
                <a:cs typeface="+mn-lt"/>
              </a:rPr>
              <a:t> Hulls from Quaternions and their Weyl Group Orbits</a:t>
            </a:r>
          </a:p>
          <a:p>
            <a:pPr lvl="1"/>
            <a:r>
              <a:rPr lang="en-US" sz="2200" dirty="0">
                <a:solidFill>
                  <a:srgbClr val="FF0000"/>
                </a:solidFill>
                <a:ea typeface="+mn-lt"/>
                <a:cs typeface="+mn-lt"/>
              </a:rPr>
              <a:t>The 5 Platonic Solids, which includes duals</a:t>
            </a:r>
          </a:p>
          <a:p>
            <a:pPr lvl="1"/>
            <a:r>
              <a:rPr lang="en-US" sz="2200" dirty="0">
                <a:solidFill>
                  <a:srgbClr val="FF0000"/>
                </a:solidFill>
                <a:ea typeface="+mn-lt"/>
                <a:cs typeface="+mn-lt"/>
              </a:rPr>
              <a:t>The 13 Archimedean Solids and their Catalan Duals, with some Johnson and Near-miss Johnsons</a:t>
            </a:r>
            <a:endParaRPr lang="en-US" dirty="0">
              <a:solidFill>
                <a:srgbClr val="FF0000"/>
              </a:solidFill>
              <a:cs typeface="Calibri"/>
            </a:endParaRPr>
          </a:p>
          <a:p>
            <a:r>
              <a:rPr lang="en-US" sz="2600" dirty="0">
                <a:ea typeface="+mn-lt"/>
                <a:cs typeface="+mn-lt"/>
                <a:hlinkClick r:id="rId6" action="ppaction://hlinksldjump"/>
              </a:rPr>
              <a:t>4D </a:t>
            </a:r>
            <a:r>
              <a:rPr lang="en-US" sz="2600" dirty="0" err="1">
                <a:ea typeface="+mn-lt"/>
                <a:cs typeface="+mn-lt"/>
                <a:hlinkClick r:id="rId6" action="ppaction://hlinksldjump"/>
              </a:rPr>
              <a:t>Polychora</a:t>
            </a:r>
            <a:r>
              <a:rPr lang="en-US" sz="2600" dirty="0">
                <a:ea typeface="+mn-lt"/>
                <a:cs typeface="+mn-lt"/>
                <a:hlinkClick r:id="rId6" action="ppaction://hlinksldjump"/>
              </a:rPr>
              <a:t> w/Duals, including the Dual Snub 24-Cell</a:t>
            </a:r>
            <a:endParaRPr lang="en-US" sz="2600" dirty="0">
              <a:ea typeface="Calibri"/>
              <a:cs typeface="Calibri"/>
            </a:endParaRPr>
          </a:p>
        </p:txBody>
      </p:sp>
    </p:spTree>
    <p:extLst>
      <p:ext uri="{BB962C8B-B14F-4D97-AF65-F5344CB8AC3E}">
        <p14:creationId xmlns:p14="http://schemas.microsoft.com/office/powerpoint/2010/main" val="4230557007"/>
      </p:ext>
    </p:extLst>
  </p:cSld>
  <p:clrMapOvr>
    <a:masterClrMapping/>
  </p:clrMapOvr>
  <p:transition spd="med">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4" descr="Graphical user interface, text, application&#10;&#10;Description automatically generated">
            <a:extLst>
              <a:ext uri="{FF2B5EF4-FFF2-40B4-BE49-F238E27FC236}">
                <a16:creationId xmlns:a16="http://schemas.microsoft.com/office/drawing/2014/main" id="{F6448E27-8E8A-DFE7-1F79-CB2F8026B92D}"/>
              </a:ext>
            </a:extLst>
          </p:cNvPr>
          <p:cNvPicPr>
            <a:picLocks noChangeAspect="1"/>
          </p:cNvPicPr>
          <p:nvPr/>
        </p:nvPicPr>
        <p:blipFill>
          <a:blip r:embed="rId2"/>
          <a:stretch>
            <a:fillRect/>
          </a:stretch>
        </p:blipFill>
        <p:spPr>
          <a:xfrm>
            <a:off x="696811" y="905291"/>
            <a:ext cx="10285997" cy="6006484"/>
          </a:xfrm>
          <a:prstGeom prst="rect">
            <a:avLst/>
          </a:prstGeom>
        </p:spPr>
      </p:pic>
      <p:sp>
        <p:nvSpPr>
          <p:cNvPr id="2" name="Title 1">
            <a:extLst>
              <a:ext uri="{FF2B5EF4-FFF2-40B4-BE49-F238E27FC236}">
                <a16:creationId xmlns:a16="http://schemas.microsoft.com/office/drawing/2014/main" id="{BC7DFE47-BBE7-F0E5-ADE1-29C99E6C5E2A}"/>
              </a:ext>
            </a:extLst>
          </p:cNvPr>
          <p:cNvSpPr>
            <a:spLocks noGrp="1"/>
          </p:cNvSpPr>
          <p:nvPr>
            <p:ph type="title"/>
          </p:nvPr>
        </p:nvSpPr>
        <p:spPr>
          <a:xfrm>
            <a:off x="10886" y="274638"/>
            <a:ext cx="12183835" cy="1143000"/>
          </a:xfrm>
        </p:spPr>
        <p:txBody>
          <a:bodyPr>
            <a:normAutofit fontScale="90000"/>
          </a:bodyPr>
          <a:lstStyle/>
          <a:p>
            <a:pPr>
              <a:spcBef>
                <a:spcPct val="20000"/>
              </a:spcBef>
            </a:pPr>
            <a:r>
              <a:rPr lang="en-US">
                <a:ea typeface="+mj-lt"/>
                <a:cs typeface="+mj-lt"/>
              </a:rPr>
              <a:t>Generating Solid Convex Hulls </a:t>
            </a:r>
            <a:br>
              <a:rPr lang="en-US">
                <a:ea typeface="+mj-lt"/>
                <a:cs typeface="+mj-lt"/>
              </a:rPr>
            </a:br>
            <a:r>
              <a:rPr lang="en-US">
                <a:ea typeface="+mj-lt"/>
                <a:cs typeface="+mj-lt"/>
              </a:rPr>
              <a:t>from Quaternions and their Weyl Group Orbits</a:t>
            </a:r>
            <a:endParaRPr lang="en-US">
              <a:cs typeface="Calibri"/>
            </a:endParaRPr>
          </a:p>
          <a:p>
            <a:r>
              <a:rPr lang="en-US">
                <a:cs typeface="Calibri"/>
              </a:rPr>
              <a:t>  </a:t>
            </a:r>
          </a:p>
        </p:txBody>
      </p:sp>
      <p:sp>
        <p:nvSpPr>
          <p:cNvPr id="4" name="Slide Number Placeholder 3">
            <a:extLst>
              <a:ext uri="{FF2B5EF4-FFF2-40B4-BE49-F238E27FC236}">
                <a16:creationId xmlns:a16="http://schemas.microsoft.com/office/drawing/2014/main" id="{1B4B2509-29B1-CCDE-03DB-05A4044A3A59}"/>
              </a:ext>
            </a:extLst>
          </p:cNvPr>
          <p:cNvSpPr>
            <a:spLocks noGrp="1"/>
          </p:cNvSpPr>
          <p:nvPr>
            <p:ph type="sldNum" sz="quarter" idx="12"/>
          </p:nvPr>
        </p:nvSpPr>
        <p:spPr/>
        <p:txBody>
          <a:bodyPr/>
          <a:lstStyle/>
          <a:p>
            <a:fld id="{F927E455-AB0E-4536-A5FF-13B3C2EC565F}" type="slidenum">
              <a:rPr lang="en-US" smtClean="0"/>
              <a:pPr/>
              <a:t>34</a:t>
            </a:fld>
            <a:endParaRPr lang="en-US"/>
          </a:p>
        </p:txBody>
      </p:sp>
      <p:grpSp>
        <p:nvGrpSpPr>
          <p:cNvPr id="16" name="Group 15">
            <a:extLst>
              <a:ext uri="{FF2B5EF4-FFF2-40B4-BE49-F238E27FC236}">
                <a16:creationId xmlns:a16="http://schemas.microsoft.com/office/drawing/2014/main" id="{6D4B819C-ACF6-CE68-9FE8-02A768D9C69D}"/>
              </a:ext>
            </a:extLst>
          </p:cNvPr>
          <p:cNvGrpSpPr/>
          <p:nvPr/>
        </p:nvGrpSpPr>
        <p:grpSpPr>
          <a:xfrm>
            <a:off x="1468121" y="3103662"/>
            <a:ext cx="3605555" cy="2419564"/>
            <a:chOff x="1468121" y="3103662"/>
            <a:chExt cx="3605555" cy="2419564"/>
          </a:xfrm>
        </p:grpSpPr>
        <p:sp>
          <p:nvSpPr>
            <p:cNvPr id="6" name="Arrow: Left 5">
              <a:extLst>
                <a:ext uri="{FF2B5EF4-FFF2-40B4-BE49-F238E27FC236}">
                  <a16:creationId xmlns:a16="http://schemas.microsoft.com/office/drawing/2014/main" id="{EE7CD38F-A106-BD81-2BF0-B10EE704307C}"/>
                </a:ext>
              </a:extLst>
            </p:cNvPr>
            <p:cNvSpPr/>
            <p:nvPr/>
          </p:nvSpPr>
          <p:spPr>
            <a:xfrm rot="1560000">
              <a:off x="3198494" y="5274530"/>
              <a:ext cx="1451182" cy="24869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row: Left 9">
              <a:extLst>
                <a:ext uri="{FF2B5EF4-FFF2-40B4-BE49-F238E27FC236}">
                  <a16:creationId xmlns:a16="http://schemas.microsoft.com/office/drawing/2014/main" id="{5990E5BE-C1B3-34A6-3912-991018118986}"/>
                </a:ext>
              </a:extLst>
            </p:cNvPr>
            <p:cNvSpPr/>
            <p:nvPr/>
          </p:nvSpPr>
          <p:spPr>
            <a:xfrm rot="2400000">
              <a:off x="1468121" y="3103662"/>
              <a:ext cx="3605555" cy="2838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a:extLst>
              <a:ext uri="{FF2B5EF4-FFF2-40B4-BE49-F238E27FC236}">
                <a16:creationId xmlns:a16="http://schemas.microsoft.com/office/drawing/2014/main" id="{5EC9D247-E420-2B93-32F4-B3B353FB4BB4}"/>
              </a:ext>
            </a:extLst>
          </p:cNvPr>
          <p:cNvGrpSpPr/>
          <p:nvPr/>
        </p:nvGrpSpPr>
        <p:grpSpPr>
          <a:xfrm>
            <a:off x="4541345" y="3428176"/>
            <a:ext cx="7455277" cy="3293209"/>
            <a:chOff x="4154484" y="3428176"/>
            <a:chExt cx="7842138" cy="3293209"/>
          </a:xfrm>
        </p:grpSpPr>
        <p:sp>
          <p:nvSpPr>
            <p:cNvPr id="11" name="TextBox 3">
              <a:extLst>
                <a:ext uri="{FF2B5EF4-FFF2-40B4-BE49-F238E27FC236}">
                  <a16:creationId xmlns:a16="http://schemas.microsoft.com/office/drawing/2014/main" id="{B82AA128-417B-D1D1-F361-2700FA7873C7}"/>
                </a:ext>
              </a:extLst>
            </p:cNvPr>
            <p:cNvSpPr txBox="1"/>
            <p:nvPr/>
          </p:nvSpPr>
          <p:spPr>
            <a:xfrm>
              <a:off x="4154484" y="3428176"/>
              <a:ext cx="7842138" cy="3293209"/>
            </a:xfrm>
            <a:prstGeom prst="rect">
              <a:avLst/>
            </a:prstGeom>
            <a:solidFill>
              <a:schemeClr val="bg1"/>
            </a:solidFill>
            <a:ln w="57150">
              <a:solidFill>
                <a:srgbClr val="FF00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cs typeface="Calibri"/>
                </a:rPr>
                <a:t>                 D4</a:t>
              </a:r>
            </a:p>
            <a:p>
              <a:r>
                <a:rPr lang="en-US" sz="1600">
                  <a:cs typeface="Calibri"/>
                </a:rPr>
                <a:t>T     =Rectified               (</a:t>
              </a:r>
              <a:r>
                <a:rPr lang="en-US" sz="1600">
                  <a:ea typeface="+mn-lt"/>
                  <a:cs typeface="+mn-lt"/>
                </a:rPr>
                <a:t>if node 2 is in the middle of D4 or Parent</a:t>
              </a:r>
              <a:r>
                <a:rPr lang="en-US" sz="1600">
                  <a:cs typeface="Calibri"/>
                </a:rPr>
                <a:t> </a:t>
              </a:r>
              <a:r>
                <a:rPr lang="en-US" sz="1600">
                  <a:ea typeface="+mn-lt"/>
                  <a:cs typeface="+mn-lt"/>
                </a:rPr>
                <a:t>if it is on left</a:t>
              </a:r>
              <a:r>
                <a:rPr lang="en-US" sz="1600">
                  <a:cs typeface="Calibri"/>
                </a:rPr>
                <a:t>)</a:t>
              </a:r>
            </a:p>
            <a:p>
              <a:r>
                <a:rPr lang="en-US" sz="1600">
                  <a:cs typeface="Calibri"/>
                </a:rPr>
                <a:t>V1  =Parent                   (if node 2 is in the middle of D4 or Rectified if</a:t>
              </a:r>
              <a:r>
                <a:rPr lang="en-US" sz="1600">
                  <a:ea typeface="+mn-lt"/>
                  <a:cs typeface="+mn-lt"/>
                </a:rPr>
                <a:t> it is on left</a:t>
              </a:r>
              <a:r>
                <a:rPr lang="en-US" sz="1600">
                  <a:cs typeface="Calibri"/>
                </a:rPr>
                <a:t>)</a:t>
              </a:r>
            </a:p>
            <a:p>
              <a:r>
                <a:rPr lang="en-US" sz="1600">
                  <a:cs typeface="Calibri"/>
                </a:rPr>
                <a:t>V2  =</a:t>
              </a:r>
              <a:r>
                <a:rPr lang="en-US" sz="1600" err="1">
                  <a:cs typeface="Calibri"/>
                </a:rPr>
                <a:t>BiRectified</a:t>
              </a:r>
              <a:endParaRPr lang="en-US" sz="1600">
                <a:cs typeface="Calibri"/>
              </a:endParaRPr>
            </a:p>
            <a:p>
              <a:r>
                <a:rPr lang="en-US" sz="1600">
                  <a:cs typeface="Calibri"/>
                </a:rPr>
                <a:t>V3  =</a:t>
              </a:r>
              <a:r>
                <a:rPr lang="en-US" sz="1600" err="1">
                  <a:cs typeface="Calibri"/>
                </a:rPr>
                <a:t>TriRectified</a:t>
              </a:r>
              <a:endParaRPr lang="en-US" sz="1600">
                <a:cs typeface="Calibri"/>
              </a:endParaRPr>
            </a:p>
            <a:p>
              <a:r>
                <a:rPr lang="en-US" sz="1600">
                  <a:cs typeface="Calibri"/>
                </a:rPr>
                <a:t>T'    =</a:t>
              </a:r>
              <a:r>
                <a:rPr lang="en-US" sz="1600" err="1">
                  <a:cs typeface="Calibri"/>
                </a:rPr>
                <a:t>CantiRuncinated</a:t>
              </a:r>
              <a:r>
                <a:rPr lang="en-US" sz="1600">
                  <a:cs typeface="Calibri"/>
                </a:rPr>
                <a:t> </a:t>
              </a:r>
              <a:r>
                <a:rPr lang="en-US" sz="1600">
                  <a:ea typeface="+mn-lt"/>
                  <a:cs typeface="+mn-lt"/>
                </a:rPr>
                <a:t>(if node 2 is in the middle of D4 or </a:t>
              </a:r>
              <a:r>
                <a:rPr lang="en-US" sz="1600" err="1">
                  <a:ea typeface="+mn-lt"/>
                  <a:cs typeface="+mn-lt"/>
                </a:rPr>
                <a:t>BiCantiTruncated</a:t>
              </a:r>
              <a:r>
                <a:rPr lang="en-US" sz="1600">
                  <a:ea typeface="+mn-lt"/>
                  <a:cs typeface="+mn-lt"/>
                </a:rPr>
                <a:t> if it is on left)</a:t>
              </a:r>
            </a:p>
            <a:p>
              <a:r>
                <a:rPr lang="en-US" sz="1600">
                  <a:cs typeface="Calibri"/>
                </a:rPr>
                <a:t>T+T'=</a:t>
              </a:r>
              <a:r>
                <a:rPr lang="en-US" sz="1600" err="1">
                  <a:cs typeface="Calibri"/>
                </a:rPr>
                <a:t>OmniTruncated</a:t>
              </a:r>
              <a:endParaRPr lang="en-US" sz="1600">
                <a:cs typeface="Calibri"/>
              </a:endParaRPr>
            </a:p>
            <a:p>
              <a:endParaRPr lang="en-US" sz="1600">
                <a:cs typeface="Calibri"/>
              </a:endParaRPr>
            </a:p>
            <a:p>
              <a:r>
                <a:rPr lang="en-US" sz="1600">
                  <a:cs typeface="Calibri"/>
                </a:rPr>
                <a:t>with Snub=O(0000)</a:t>
              </a:r>
            </a:p>
            <a:p>
              <a:endParaRPr lang="en-US" sz="1600">
                <a:cs typeface="Calibri"/>
              </a:endParaRPr>
            </a:p>
            <a:p>
              <a:endParaRPr lang="en-US" sz="1600">
                <a:cs typeface="Calibri"/>
              </a:endParaRPr>
            </a:p>
            <a:p>
              <a:endParaRPr lang="en-US" sz="1600">
                <a:cs typeface="Calibri"/>
              </a:endParaRPr>
            </a:p>
            <a:p>
              <a:endParaRPr lang="en-US" sz="1600">
                <a:cs typeface="Calibri"/>
              </a:endParaRPr>
            </a:p>
          </p:txBody>
        </p:sp>
        <p:grpSp>
          <p:nvGrpSpPr>
            <p:cNvPr id="14" name="Group 13">
              <a:extLst>
                <a:ext uri="{FF2B5EF4-FFF2-40B4-BE49-F238E27FC236}">
                  <a16:creationId xmlns:a16="http://schemas.microsoft.com/office/drawing/2014/main" id="{380E9CF9-F1E3-7169-3718-8A16FF4D4523}"/>
                </a:ext>
              </a:extLst>
            </p:cNvPr>
            <p:cNvGrpSpPr/>
            <p:nvPr/>
          </p:nvGrpSpPr>
          <p:grpSpPr>
            <a:xfrm>
              <a:off x="6098198" y="5076825"/>
              <a:ext cx="4290646" cy="1276350"/>
              <a:chOff x="6098198" y="5076825"/>
              <a:chExt cx="4290646" cy="1276350"/>
            </a:xfrm>
          </p:grpSpPr>
          <p:pic>
            <p:nvPicPr>
              <p:cNvPr id="8" name="Graphic 11">
                <a:extLst>
                  <a:ext uri="{FF2B5EF4-FFF2-40B4-BE49-F238E27FC236}">
                    <a16:creationId xmlns:a16="http://schemas.microsoft.com/office/drawing/2014/main" id="{359FFC87-D1E5-49FE-D1FC-BB83C593E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3894" y="5076825"/>
                <a:ext cx="1504950" cy="1276350"/>
              </a:xfrm>
              <a:prstGeom prst="rect">
                <a:avLst/>
              </a:prstGeom>
            </p:spPr>
          </p:pic>
          <p:pic>
            <p:nvPicPr>
              <p:cNvPr id="13" name="Graphic 13">
                <a:extLst>
                  <a:ext uri="{FF2B5EF4-FFF2-40B4-BE49-F238E27FC236}">
                    <a16:creationId xmlns:a16="http://schemas.microsoft.com/office/drawing/2014/main" id="{3F48C2F2-F7D9-1191-65DA-FDEC627E60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8198" y="5076825"/>
                <a:ext cx="1543050" cy="1276350"/>
              </a:xfrm>
              <a:prstGeom prst="rect">
                <a:avLst/>
              </a:prstGeom>
            </p:spPr>
          </p:pic>
        </p:grpSp>
      </p:grpSp>
      <p:sp>
        <p:nvSpPr>
          <p:cNvPr id="5" name="TextBox 1">
            <a:extLst>
              <a:ext uri="{FF2B5EF4-FFF2-40B4-BE49-F238E27FC236}">
                <a16:creationId xmlns:a16="http://schemas.microsoft.com/office/drawing/2014/main" id="{BA279F03-C90D-60DF-A0B3-34BD67917DF0}"/>
              </a:ext>
            </a:extLst>
          </p:cNvPr>
          <p:cNvSpPr txBox="1"/>
          <p:nvPr/>
        </p:nvSpPr>
        <p:spPr>
          <a:xfrm>
            <a:off x="4542223" y="1867233"/>
            <a:ext cx="7445925" cy="646331"/>
          </a:xfrm>
          <a:prstGeom prst="rect">
            <a:avLst/>
          </a:prstGeom>
          <a:solidFill>
            <a:schemeClr val="bg1"/>
          </a:solidFill>
          <a:ln w="57150">
            <a:solidFill>
              <a:srgbClr val="FF00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This is from the Wikipedia page describing the mathematics behind the 4D quaternion polytopes generated in this presentation.</a:t>
            </a:r>
          </a:p>
        </p:txBody>
      </p:sp>
    </p:spTree>
    <p:extLst>
      <p:ext uri="{BB962C8B-B14F-4D97-AF65-F5344CB8AC3E}">
        <p14:creationId xmlns:p14="http://schemas.microsoft.com/office/powerpoint/2010/main" val="372165384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4">
            <a:extLst>
              <a:ext uri="{FF2B5EF4-FFF2-40B4-BE49-F238E27FC236}">
                <a16:creationId xmlns:a16="http://schemas.microsoft.com/office/drawing/2014/main" id="{F6448E27-8E8A-DFE7-1F79-CB2F8026B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56605" y="1169365"/>
            <a:ext cx="7915271" cy="5754234"/>
          </a:xfrm>
          <a:prstGeom prst="rect">
            <a:avLst/>
          </a:prstGeom>
        </p:spPr>
      </p:pic>
      <p:sp>
        <p:nvSpPr>
          <p:cNvPr id="2" name="Title 1">
            <a:extLst>
              <a:ext uri="{FF2B5EF4-FFF2-40B4-BE49-F238E27FC236}">
                <a16:creationId xmlns:a16="http://schemas.microsoft.com/office/drawing/2014/main" id="{BC7DFE47-BBE7-F0E5-ADE1-29C99E6C5E2A}"/>
              </a:ext>
            </a:extLst>
          </p:cNvPr>
          <p:cNvSpPr>
            <a:spLocks noGrp="1"/>
          </p:cNvSpPr>
          <p:nvPr>
            <p:ph type="title"/>
          </p:nvPr>
        </p:nvSpPr>
        <p:spPr>
          <a:xfrm>
            <a:off x="10886" y="274638"/>
            <a:ext cx="12183835" cy="1143000"/>
          </a:xfrm>
        </p:spPr>
        <p:txBody>
          <a:bodyPr>
            <a:normAutofit fontScale="90000"/>
          </a:bodyPr>
          <a:lstStyle/>
          <a:p>
            <a:pPr>
              <a:spcBef>
                <a:spcPct val="20000"/>
              </a:spcBef>
            </a:pPr>
            <a:r>
              <a:rPr lang="en-US">
                <a:ea typeface="+mj-lt"/>
                <a:cs typeface="+mj-lt"/>
              </a:rPr>
              <a:t>Generating Solid Convex Hulls </a:t>
            </a:r>
            <a:br>
              <a:rPr lang="en-US">
                <a:ea typeface="+mj-lt"/>
                <a:cs typeface="+mj-lt"/>
              </a:rPr>
            </a:br>
            <a:r>
              <a:rPr lang="en-US">
                <a:ea typeface="+mj-lt"/>
                <a:cs typeface="+mj-lt"/>
              </a:rPr>
              <a:t>from Quaternions and their Weyl Group Orbits</a:t>
            </a:r>
            <a:endParaRPr lang="en-US">
              <a:cs typeface="Calibri"/>
            </a:endParaRPr>
          </a:p>
          <a:p>
            <a:r>
              <a:rPr lang="en-US">
                <a:cs typeface="Calibri"/>
              </a:rPr>
              <a:t>  </a:t>
            </a:r>
          </a:p>
        </p:txBody>
      </p:sp>
      <p:sp>
        <p:nvSpPr>
          <p:cNvPr id="4" name="Slide Number Placeholder 3">
            <a:extLst>
              <a:ext uri="{FF2B5EF4-FFF2-40B4-BE49-F238E27FC236}">
                <a16:creationId xmlns:a16="http://schemas.microsoft.com/office/drawing/2014/main" id="{1B4B2509-29B1-CCDE-03DB-05A4044A3A59}"/>
              </a:ext>
            </a:extLst>
          </p:cNvPr>
          <p:cNvSpPr>
            <a:spLocks noGrp="1"/>
          </p:cNvSpPr>
          <p:nvPr>
            <p:ph type="sldNum" sz="quarter" idx="12"/>
          </p:nvPr>
        </p:nvSpPr>
        <p:spPr/>
        <p:txBody>
          <a:bodyPr/>
          <a:lstStyle/>
          <a:p>
            <a:fld id="{F927E455-AB0E-4536-A5FF-13B3C2EC565F}" type="slidenum">
              <a:rPr lang="en-US" smtClean="0"/>
              <a:pPr/>
              <a:t>35</a:t>
            </a:fld>
            <a:endParaRPr lang="en-US"/>
          </a:p>
        </p:txBody>
      </p:sp>
      <p:sp>
        <p:nvSpPr>
          <p:cNvPr id="15" name="TextBox 14">
            <a:extLst>
              <a:ext uri="{FF2B5EF4-FFF2-40B4-BE49-F238E27FC236}">
                <a16:creationId xmlns:a16="http://schemas.microsoft.com/office/drawing/2014/main" id="{73CD0014-B314-006C-927D-D8DC50880DCF}"/>
              </a:ext>
            </a:extLst>
          </p:cNvPr>
          <p:cNvSpPr txBox="1"/>
          <p:nvPr/>
        </p:nvSpPr>
        <p:spPr>
          <a:xfrm>
            <a:off x="4543638" y="1867234"/>
            <a:ext cx="7457648" cy="646331"/>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These are snippets of my Mathematica implementation which supports the generation of the output shown.</a:t>
            </a:r>
          </a:p>
        </p:txBody>
      </p:sp>
    </p:spTree>
    <p:extLst>
      <p:ext uri="{BB962C8B-B14F-4D97-AF65-F5344CB8AC3E}">
        <p14:creationId xmlns:p14="http://schemas.microsoft.com/office/powerpoint/2010/main" val="69036317"/>
      </p:ext>
    </p:extLst>
  </p:cSld>
  <p:clrMapOvr>
    <a:masterClrMapping/>
  </p:clrMapOvr>
  <p:transition spd="med">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7">
            <a:extLst>
              <a:ext uri="{FF2B5EF4-FFF2-40B4-BE49-F238E27FC236}">
                <a16:creationId xmlns:a16="http://schemas.microsoft.com/office/drawing/2014/main" id="{F0DD1D32-270A-625F-1110-EA208E33DA7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265"/>
          <a:stretch/>
        </p:blipFill>
        <p:spPr>
          <a:xfrm>
            <a:off x="10886" y="684199"/>
            <a:ext cx="5461477" cy="5085320"/>
          </a:xfrm>
          <a:prstGeom prst="rect">
            <a:avLst/>
          </a:prstGeom>
        </p:spPr>
      </p:pic>
      <p:sp>
        <p:nvSpPr>
          <p:cNvPr id="2" name="Title 1">
            <a:extLst>
              <a:ext uri="{FF2B5EF4-FFF2-40B4-BE49-F238E27FC236}">
                <a16:creationId xmlns:a16="http://schemas.microsoft.com/office/drawing/2014/main" id="{BC7DFE47-BBE7-F0E5-ADE1-29C99E6C5E2A}"/>
              </a:ext>
            </a:extLst>
          </p:cNvPr>
          <p:cNvSpPr>
            <a:spLocks noGrp="1"/>
          </p:cNvSpPr>
          <p:nvPr>
            <p:ph type="title"/>
          </p:nvPr>
        </p:nvSpPr>
        <p:spPr>
          <a:xfrm>
            <a:off x="10886" y="274638"/>
            <a:ext cx="12183835" cy="1143000"/>
          </a:xfrm>
        </p:spPr>
        <p:txBody>
          <a:bodyPr>
            <a:normAutofit fontScale="90000"/>
          </a:bodyPr>
          <a:lstStyle/>
          <a:p>
            <a:pPr>
              <a:spcBef>
                <a:spcPct val="20000"/>
              </a:spcBef>
            </a:pPr>
            <a:r>
              <a:rPr lang="en-US">
                <a:ea typeface="+mj-lt"/>
                <a:cs typeface="+mj-lt"/>
              </a:rPr>
              <a:t>Generating Solid Convex Hulls </a:t>
            </a:r>
            <a:br>
              <a:rPr lang="en-US">
                <a:ea typeface="+mj-lt"/>
                <a:cs typeface="+mj-lt"/>
              </a:rPr>
            </a:br>
            <a:r>
              <a:rPr lang="en-US">
                <a:ea typeface="+mj-lt"/>
                <a:cs typeface="+mj-lt"/>
              </a:rPr>
              <a:t>from Quaternions and their Weyl Group Orbits</a:t>
            </a:r>
            <a:endParaRPr lang="en-US">
              <a:cs typeface="Calibri"/>
            </a:endParaRPr>
          </a:p>
          <a:p>
            <a:r>
              <a:rPr lang="en-US">
                <a:cs typeface="Calibri"/>
              </a:rPr>
              <a:t>  </a:t>
            </a:r>
          </a:p>
        </p:txBody>
      </p:sp>
      <p:sp>
        <p:nvSpPr>
          <p:cNvPr id="4" name="Slide Number Placeholder 3">
            <a:extLst>
              <a:ext uri="{FF2B5EF4-FFF2-40B4-BE49-F238E27FC236}">
                <a16:creationId xmlns:a16="http://schemas.microsoft.com/office/drawing/2014/main" id="{1B4B2509-29B1-CCDE-03DB-05A4044A3A59}"/>
              </a:ext>
            </a:extLst>
          </p:cNvPr>
          <p:cNvSpPr>
            <a:spLocks noGrp="1"/>
          </p:cNvSpPr>
          <p:nvPr>
            <p:ph type="sldNum" sz="quarter" idx="12"/>
          </p:nvPr>
        </p:nvSpPr>
        <p:spPr/>
        <p:txBody>
          <a:bodyPr/>
          <a:lstStyle/>
          <a:p>
            <a:fld id="{F927E455-AB0E-4536-A5FF-13B3C2EC565F}" type="slidenum">
              <a:rPr lang="en-US" smtClean="0"/>
              <a:pPr/>
              <a:t>36</a:t>
            </a:fld>
            <a:endParaRPr lang="en-US"/>
          </a:p>
        </p:txBody>
      </p:sp>
      <p:grpSp>
        <p:nvGrpSpPr>
          <p:cNvPr id="11" name="Group 10">
            <a:extLst>
              <a:ext uri="{FF2B5EF4-FFF2-40B4-BE49-F238E27FC236}">
                <a16:creationId xmlns:a16="http://schemas.microsoft.com/office/drawing/2014/main" id="{49EE3143-33D1-2E62-374D-3CF95766A19B}"/>
              </a:ext>
            </a:extLst>
          </p:cNvPr>
          <p:cNvGrpSpPr/>
          <p:nvPr/>
        </p:nvGrpSpPr>
        <p:grpSpPr>
          <a:xfrm>
            <a:off x="117751" y="5400382"/>
            <a:ext cx="3208195" cy="1105238"/>
            <a:chOff x="10502925" y="2342216"/>
            <a:chExt cx="3208195" cy="1105238"/>
          </a:xfrm>
        </p:grpSpPr>
        <p:sp>
          <p:nvSpPr>
            <p:cNvPr id="9" name="Arrow: Left 8">
              <a:extLst>
                <a:ext uri="{FF2B5EF4-FFF2-40B4-BE49-F238E27FC236}">
                  <a16:creationId xmlns:a16="http://schemas.microsoft.com/office/drawing/2014/main" id="{0C93DDA6-F907-BDDB-6DEC-C5C179FEDEE1}"/>
                </a:ext>
              </a:extLst>
            </p:cNvPr>
            <p:cNvSpPr/>
            <p:nvPr/>
          </p:nvSpPr>
          <p:spPr>
            <a:xfrm rot="9213435">
              <a:off x="12410996" y="2342216"/>
              <a:ext cx="1300124"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298C1D3-3988-E0C1-09F4-899DD08A7E03}"/>
                </a:ext>
              </a:extLst>
            </p:cNvPr>
            <p:cNvSpPr txBox="1"/>
            <p:nvPr/>
          </p:nvSpPr>
          <p:spPr>
            <a:xfrm>
              <a:off x="10502925" y="2524124"/>
              <a:ext cx="2587360" cy="923330"/>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This is the output from the example code on the left.</a:t>
              </a:r>
              <a:endParaRPr lang="en-US"/>
            </a:p>
          </p:txBody>
        </p:sp>
      </p:grpSp>
      <p:grpSp>
        <p:nvGrpSpPr>
          <p:cNvPr id="16" name="Group 15">
            <a:extLst>
              <a:ext uri="{FF2B5EF4-FFF2-40B4-BE49-F238E27FC236}">
                <a16:creationId xmlns:a16="http://schemas.microsoft.com/office/drawing/2014/main" id="{234A9A5C-2AEA-E856-5589-540B0A29B542}"/>
              </a:ext>
            </a:extLst>
          </p:cNvPr>
          <p:cNvGrpSpPr/>
          <p:nvPr/>
        </p:nvGrpSpPr>
        <p:grpSpPr>
          <a:xfrm>
            <a:off x="52938" y="1065820"/>
            <a:ext cx="12076292" cy="5570756"/>
            <a:chOff x="52938" y="1065820"/>
            <a:chExt cx="12076292" cy="5570756"/>
          </a:xfrm>
        </p:grpSpPr>
        <p:sp>
          <p:nvSpPr>
            <p:cNvPr id="8" name="Rectangle 7">
              <a:extLst>
                <a:ext uri="{FF2B5EF4-FFF2-40B4-BE49-F238E27FC236}">
                  <a16:creationId xmlns:a16="http://schemas.microsoft.com/office/drawing/2014/main" id="{097C44C6-8BCC-0F5D-B31B-9D64084A7AB9}"/>
                </a:ext>
              </a:extLst>
            </p:cNvPr>
            <p:cNvSpPr/>
            <p:nvPr/>
          </p:nvSpPr>
          <p:spPr>
            <a:xfrm>
              <a:off x="52938" y="3884413"/>
              <a:ext cx="5322092" cy="500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2C074AE7-F516-7991-D926-C05F0E002A15}"/>
                </a:ext>
              </a:extLst>
            </p:cNvPr>
            <p:cNvSpPr/>
            <p:nvPr/>
          </p:nvSpPr>
          <p:spPr>
            <a:xfrm>
              <a:off x="1841499" y="2370692"/>
              <a:ext cx="5706837" cy="27780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p:txBody>
        </p:sp>
        <p:pic>
          <p:nvPicPr>
            <p:cNvPr id="3" name="Graphic 5">
              <a:extLst>
                <a:ext uri="{FF2B5EF4-FFF2-40B4-BE49-F238E27FC236}">
                  <a16:creationId xmlns:a16="http://schemas.microsoft.com/office/drawing/2014/main" id="{571793A6-FCB8-3D34-54CB-2636B6145D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850" y="3936206"/>
              <a:ext cx="5210174" cy="402431"/>
            </a:xfrm>
            <a:prstGeom prst="rect">
              <a:avLst/>
            </a:prstGeom>
          </p:spPr>
        </p:pic>
        <p:sp>
          <p:nvSpPr>
            <p:cNvPr id="12" name="Arrow: Left 11">
              <a:extLst>
                <a:ext uri="{FF2B5EF4-FFF2-40B4-BE49-F238E27FC236}">
                  <a16:creationId xmlns:a16="http://schemas.microsoft.com/office/drawing/2014/main" id="{BBFA1E4F-4DBC-2672-B9EE-87E95C1F534F}"/>
                </a:ext>
              </a:extLst>
            </p:cNvPr>
            <p:cNvSpPr/>
            <p:nvPr/>
          </p:nvSpPr>
          <p:spPr>
            <a:xfrm rot="20220000">
              <a:off x="5354624" y="3688779"/>
              <a:ext cx="1015143" cy="2562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p:txBody>
        </p:sp>
        <p:sp>
          <p:nvSpPr>
            <p:cNvPr id="15" name="TextBox 14">
              <a:extLst>
                <a:ext uri="{FF2B5EF4-FFF2-40B4-BE49-F238E27FC236}">
                  <a16:creationId xmlns:a16="http://schemas.microsoft.com/office/drawing/2014/main" id="{73CD0014-B314-006C-927D-D8DC50880DCF}"/>
                </a:ext>
              </a:extLst>
            </p:cNvPr>
            <p:cNvSpPr txBox="1"/>
            <p:nvPr/>
          </p:nvSpPr>
          <p:spPr>
            <a:xfrm>
              <a:off x="5769536" y="1065820"/>
              <a:ext cx="6359694" cy="5570756"/>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This is example code that initiates the generation of the output.</a:t>
              </a:r>
              <a:endParaRPr lang="en-US" dirty="0"/>
            </a:p>
            <a:p>
              <a:endParaRPr lang="en-US" sz="800" dirty="0">
                <a:cs typeface="Calibri"/>
              </a:endParaRPr>
            </a:p>
            <a:p>
              <a:r>
                <a:rPr lang="en-US" b="1" dirty="0">
                  <a:cs typeface="Calibri"/>
                </a:rPr>
                <a:t>hulls3D</a:t>
              </a:r>
              <a:r>
                <a:rPr lang="en-US" dirty="0">
                  <a:cs typeface="Calibri"/>
                </a:rPr>
                <a:t> gathers the vertices by their 3D norm and calculates each concentric convex hull with increasing opacity and varying colors. </a:t>
              </a:r>
            </a:p>
            <a:p>
              <a:endParaRPr lang="en-US" sz="800" dirty="0">
                <a:ea typeface="+mn-lt"/>
                <a:cs typeface="+mn-lt"/>
              </a:endParaRPr>
            </a:p>
            <a:p>
              <a:r>
                <a:rPr lang="en-US" dirty="0">
                  <a:cs typeface="Calibri"/>
                </a:rPr>
                <a:t>The </a:t>
              </a:r>
              <a:r>
                <a:rPr lang="en-US" b="1" dirty="0">
                  <a:ea typeface="+mn-lt"/>
                  <a:cs typeface="+mn-lt"/>
                </a:rPr>
                <a:t>Λ</a:t>
              </a:r>
              <a:r>
                <a:rPr lang="en-US" dirty="0">
                  <a:cs typeface="Calibri"/>
                </a:rPr>
                <a:t> function takes as input a function (e.g. </a:t>
              </a:r>
              <a:r>
                <a:rPr lang="en-US" b="1" dirty="0" err="1">
                  <a:cs typeface="Calibri"/>
                </a:rPr>
                <a:t>oCalc</a:t>
              </a:r>
              <a:r>
                <a:rPr lang="en-US" dirty="0">
                  <a:cs typeface="Calibri"/>
                </a:rPr>
                <a:t> to only calculate the orbit vertices, vs. </a:t>
              </a:r>
              <a:r>
                <a:rPr lang="en-US" b="1" dirty="0" err="1">
                  <a:cs typeface="Calibri"/>
                </a:rPr>
                <a:t>oShow</a:t>
              </a:r>
              <a:r>
                <a:rPr lang="en-US" b="1" dirty="0">
                  <a:cs typeface="Calibri"/>
                </a:rPr>
                <a:t> </a:t>
              </a:r>
              <a:r>
                <a:rPr lang="en-US" dirty="0">
                  <a:cs typeface="Calibri"/>
                </a:rPr>
                <a:t>which also generates the convex hulls using hulls3D). Scaling can be applied before or after calling </a:t>
              </a:r>
              <a:r>
                <a:rPr lang="en-US" b="1" dirty="0">
                  <a:cs typeface="Calibri"/>
                </a:rPr>
                <a:t>Λ</a:t>
              </a:r>
              <a:r>
                <a:rPr lang="en-US" dirty="0">
                  <a:cs typeface="Calibri"/>
                </a:rPr>
                <a:t> or </a:t>
              </a:r>
              <a:r>
                <a:rPr lang="en-US" b="1" dirty="0" err="1">
                  <a:cs typeface="Calibri"/>
                </a:rPr>
                <a:t>oCalc</a:t>
              </a:r>
              <a:r>
                <a:rPr lang="en-US" dirty="0">
                  <a:cs typeface="Calibri"/>
                </a:rPr>
                <a:t>.</a:t>
              </a:r>
            </a:p>
            <a:p>
              <a:endParaRPr lang="en-US" sz="800" dirty="0">
                <a:cs typeface="Calibri"/>
              </a:endParaRPr>
            </a:p>
            <a:p>
              <a:r>
                <a:rPr lang="en-US" dirty="0">
                  <a:cs typeface="Calibri"/>
                </a:rPr>
                <a:t>In this case, the </a:t>
              </a:r>
              <a:r>
                <a:rPr lang="en-US" b="1" dirty="0">
                  <a:cs typeface="Calibri"/>
                </a:rPr>
                <a:t>{α,β,</a:t>
              </a:r>
              <a:r>
                <a:rPr lang="en-US" b="1" dirty="0">
                  <a:ea typeface="+mn-lt"/>
                  <a:cs typeface="+mn-lt"/>
                </a:rPr>
                <a:t>γ</a:t>
              </a:r>
              <a:r>
                <a:rPr lang="en-US" b="1" dirty="0">
                  <a:cs typeface="Calibri"/>
                </a:rPr>
                <a:t>}</a:t>
              </a:r>
              <a:r>
                <a:rPr lang="en-US" dirty="0">
                  <a:cs typeface="Calibri"/>
                </a:rPr>
                <a:t> are quaternions {e</a:t>
              </a:r>
              <a:r>
                <a:rPr lang="en-US" baseline="-25000" dirty="0">
                  <a:cs typeface="Calibri"/>
                </a:rPr>
                <a:t>1</a:t>
              </a:r>
              <a:r>
                <a:rPr lang="en-US" dirty="0">
                  <a:cs typeface="Calibri"/>
                </a:rPr>
                <a:t>,e</a:t>
              </a:r>
              <a:r>
                <a:rPr lang="en-US" baseline="-25000" dirty="0">
                  <a:cs typeface="Calibri"/>
                </a:rPr>
                <a:t>2</a:t>
              </a:r>
              <a:r>
                <a:rPr lang="en-US" dirty="0">
                  <a:cs typeface="Calibri"/>
                </a:rPr>
                <a:t>,e</a:t>
              </a:r>
              <a:r>
                <a:rPr lang="en-US" baseline="-25000" dirty="0">
                  <a:cs typeface="Calibri"/>
                </a:rPr>
                <a:t>3</a:t>
              </a:r>
              <a:r>
                <a:rPr lang="en-US" dirty="0">
                  <a:cs typeface="Calibri"/>
                </a:rPr>
                <a:t>} or the group (e.g. </a:t>
              </a:r>
              <a:r>
                <a:rPr lang="en-US" b="1" dirty="0">
                  <a:cs typeface="Calibri"/>
                </a:rPr>
                <a:t>“H3"</a:t>
              </a:r>
              <a:r>
                <a:rPr lang="en-US" dirty="0">
                  <a:cs typeface="Calibri"/>
                </a:rPr>
                <a:t>) and may depend on identifying a particular (</a:t>
              </a:r>
              <a:r>
                <a:rPr lang="en-US" dirty="0">
                  <a:ea typeface="+mn-lt"/>
                  <a:cs typeface="+mn-lt"/>
                </a:rPr>
                <a:t>optional</a:t>
              </a:r>
              <a:r>
                <a:rPr lang="en-US" dirty="0">
                  <a:cs typeface="Calibri"/>
                </a:rPr>
                <a:t> or even scaled) Weyl orbit (i.e.  </a:t>
              </a:r>
              <a:r>
                <a:rPr lang="en-US" b="1" dirty="0">
                  <a:cs typeface="Calibri"/>
                </a:rPr>
                <a:t>{1,0,0}</a:t>
              </a:r>
              <a:r>
                <a:rPr lang="en-US" dirty="0">
                  <a:cs typeface="Calibri"/>
                </a:rPr>
                <a:t> as the</a:t>
              </a:r>
              <a:r>
                <a:rPr lang="en-US" b="1" dirty="0">
                  <a:cs typeface="Calibri"/>
                </a:rPr>
                <a:t> "Parent"</a:t>
              </a:r>
              <a:r>
                <a:rPr lang="en-US" dirty="0">
                  <a:cs typeface="Calibri"/>
                </a:rPr>
                <a:t> of the diagram).  Shown are the 7=2</a:t>
              </a:r>
              <a:r>
                <a:rPr lang="en-US" baseline="30000" dirty="0">
                  <a:cs typeface="Calibri"/>
                </a:rPr>
                <a:t>rank=3</a:t>
              </a:r>
              <a:r>
                <a:rPr lang="en-US" dirty="0">
                  <a:cs typeface="Calibri"/>
                </a:rPr>
                <a:t>-1 combinations of empty and filled nodes from the 3 node Coxeter-Dynkin diagrams, with </a:t>
              </a:r>
              <a:r>
                <a:rPr lang="en-US" b="1" dirty="0">
                  <a:cs typeface="Calibri"/>
                </a:rPr>
                <a:t>{0,0,0}</a:t>
              </a:r>
              <a:r>
                <a:rPr lang="en-US" dirty="0">
                  <a:cs typeface="Calibri"/>
                </a:rPr>
                <a:t> being a </a:t>
              </a:r>
              <a:r>
                <a:rPr lang="en-US" b="1" dirty="0">
                  <a:cs typeface="Calibri"/>
                </a:rPr>
                <a:t>"Snub"</a:t>
              </a:r>
              <a:r>
                <a:rPr lang="en-US" dirty="0">
                  <a:cs typeface="Calibri"/>
                </a:rPr>
                <a:t> (</a:t>
              </a:r>
              <a:r>
                <a:rPr lang="en-US" dirty="0">
                  <a:ea typeface="+mn-lt"/>
                  <a:cs typeface="+mn-lt"/>
                </a:rPr>
                <a:t>omitted</a:t>
              </a:r>
              <a:r>
                <a:rPr lang="en-US" dirty="0">
                  <a:cs typeface="Calibri"/>
                </a:rPr>
                <a:t> here) and </a:t>
              </a:r>
              <a:r>
                <a:rPr lang="en-US" b="1" dirty="0">
                  <a:ea typeface="+mn-lt"/>
                  <a:cs typeface="+mn-lt"/>
                </a:rPr>
                <a:t>{1,1,1}</a:t>
              </a:r>
              <a:r>
                <a:rPr lang="en-US" dirty="0">
                  <a:cs typeface="Calibri"/>
                </a:rPr>
                <a:t> being </a:t>
              </a:r>
              <a:r>
                <a:rPr lang="en-US" b="1" dirty="0">
                  <a:cs typeface="Calibri"/>
                </a:rPr>
                <a:t>"</a:t>
              </a:r>
              <a:r>
                <a:rPr lang="en-US" b="1" dirty="0" err="1">
                  <a:cs typeface="Calibri"/>
                </a:rPr>
                <a:t>OmniTruncated</a:t>
              </a:r>
              <a:r>
                <a:rPr lang="en-US" b="1" dirty="0">
                  <a:cs typeface="Calibri"/>
                </a:rPr>
                <a:t>"</a:t>
              </a:r>
              <a:r>
                <a:rPr lang="en-US" dirty="0">
                  <a:cs typeface="Calibri"/>
                </a:rPr>
                <a:t>) .</a:t>
              </a:r>
            </a:p>
            <a:p>
              <a:endParaRPr lang="en-US" sz="800" dirty="0">
                <a:cs typeface="Calibri"/>
              </a:endParaRPr>
            </a:p>
            <a:p>
              <a:r>
                <a:rPr lang="en-US" dirty="0">
                  <a:cs typeface="Calibri"/>
                </a:rPr>
                <a:t>The optional parameter "</a:t>
              </a:r>
              <a:r>
                <a:rPr lang="en-US" b="1" dirty="0" err="1">
                  <a:cs typeface="Calibri"/>
                </a:rPr>
                <a:t>Osign</a:t>
              </a:r>
              <a:r>
                <a:rPr lang="en-US" dirty="0">
                  <a:cs typeface="Calibri"/>
                </a:rPr>
                <a:t>" identifies one of 14 combinations of sign and/or position permutations (i.e. this one takes only Odd sign permutations from the cyclic position permutations (vs. all sign permutations given by the default "</a:t>
              </a:r>
              <a:r>
                <a:rPr lang="en-US" b="1" dirty="0">
                  <a:cs typeface="Calibri"/>
                </a:rPr>
                <a:t>Rotate</a:t>
              </a:r>
              <a:r>
                <a:rPr lang="en-US" dirty="0">
                  <a:cs typeface="Calibri"/>
                </a:rPr>
                <a:t>"). </a:t>
              </a:r>
              <a:endParaRPr lang="en-US" dirty="0"/>
            </a:p>
          </p:txBody>
        </p:sp>
      </p:grpSp>
    </p:spTree>
    <p:extLst>
      <p:ext uri="{BB962C8B-B14F-4D97-AF65-F5344CB8AC3E}">
        <p14:creationId xmlns:p14="http://schemas.microsoft.com/office/powerpoint/2010/main" val="292460712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526640B6-DCA0-65E8-6B15-D80272C122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854" y="1620796"/>
            <a:ext cx="9426783" cy="5164429"/>
          </a:xfrm>
          <a:prstGeom prst="rect">
            <a:avLst/>
          </a:prstGeom>
        </p:spPr>
      </p:pic>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pPr lvl="1" algn="l">
              <a:spcBef>
                <a:spcPct val="20000"/>
              </a:spcBef>
            </a:pPr>
            <a:r>
              <a:rPr lang="en-US" sz="4000">
                <a:latin typeface="Calibri"/>
                <a:ea typeface="+mj-lt"/>
                <a:cs typeface="+mj-lt"/>
              </a:rPr>
              <a:t>The 5 Platonic Solids, which </a:t>
            </a:r>
            <a:r>
              <a:rPr lang="en-US" sz="4000">
                <a:ea typeface="+mj-lt"/>
                <a:cs typeface="+mj-lt"/>
              </a:rPr>
              <a:t>includes their </a:t>
            </a:r>
            <a:r>
              <a:rPr lang="en-US" sz="4000">
                <a:solidFill>
                  <a:srgbClr val="00B050"/>
                </a:solidFill>
                <a:ea typeface="+mj-lt"/>
                <a:cs typeface="+mj-lt"/>
              </a:rPr>
              <a:t>Duals</a:t>
            </a:r>
            <a:br>
              <a:rPr lang="en-US" sz="4000">
                <a:solidFill>
                  <a:srgbClr val="00B050"/>
                </a:solidFill>
                <a:ea typeface="+mj-lt"/>
                <a:cs typeface="+mj-lt"/>
              </a:rPr>
            </a:b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37</a:t>
            </a:fld>
            <a:endParaRPr lang="en-US"/>
          </a:p>
        </p:txBody>
      </p:sp>
      <p:grpSp>
        <p:nvGrpSpPr>
          <p:cNvPr id="7" name="Group 6">
            <a:extLst>
              <a:ext uri="{FF2B5EF4-FFF2-40B4-BE49-F238E27FC236}">
                <a16:creationId xmlns:a16="http://schemas.microsoft.com/office/drawing/2014/main" id="{5AEB765D-58CB-629A-1E85-516E89326AFE}"/>
              </a:ext>
            </a:extLst>
          </p:cNvPr>
          <p:cNvGrpSpPr/>
          <p:nvPr/>
        </p:nvGrpSpPr>
        <p:grpSpPr>
          <a:xfrm>
            <a:off x="6804" y="921882"/>
            <a:ext cx="12172948" cy="5966195"/>
            <a:chOff x="6804" y="921882"/>
            <a:chExt cx="12172948" cy="5966195"/>
          </a:xfrm>
        </p:grpSpPr>
        <p:sp>
          <p:nvSpPr>
            <p:cNvPr id="5" name="TextBox 4">
              <a:extLst>
                <a:ext uri="{FF2B5EF4-FFF2-40B4-BE49-F238E27FC236}">
                  <a16:creationId xmlns:a16="http://schemas.microsoft.com/office/drawing/2014/main" id="{95E9065F-35B3-67EA-4D9F-31E944C91C73}"/>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A</a:t>
              </a:r>
              <a:r>
                <a:rPr lang="en-US" sz="4800" baseline="-25000">
                  <a:solidFill>
                    <a:srgbClr val="FF0000"/>
                  </a:solidFill>
                  <a:cs typeface="Calibri"/>
                </a:rPr>
                <a:t>3</a:t>
              </a:r>
              <a:r>
                <a:rPr lang="en-US" sz="4800" baseline="-25000">
                  <a:cs typeface="Calibri"/>
                </a:rPr>
                <a:t>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6" name="TextBox 5">
              <a:extLst>
                <a:ext uri="{FF2B5EF4-FFF2-40B4-BE49-F238E27FC236}">
                  <a16:creationId xmlns:a16="http://schemas.microsoft.com/office/drawing/2014/main" id="{DF6E1C77-2DFF-8DA8-54AB-1E772C062886}"/>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100</a:t>
              </a:r>
            </a:p>
            <a:p>
              <a:r>
                <a:rPr lang="en-US" sz="4800">
                  <a:cs typeface="Calibri"/>
                </a:rPr>
                <a:t>010</a:t>
              </a:r>
              <a:endParaRPr lang="en-US"/>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ea typeface="+mn-lt"/>
                  <a:cs typeface="+mn-lt"/>
                </a:rPr>
                <a:t>111</a:t>
              </a:r>
            </a:p>
          </p:txBody>
        </p:sp>
      </p:grpSp>
      <p:grpSp>
        <p:nvGrpSpPr>
          <p:cNvPr id="9" name="Group 8">
            <a:extLst>
              <a:ext uri="{FF2B5EF4-FFF2-40B4-BE49-F238E27FC236}">
                <a16:creationId xmlns:a16="http://schemas.microsoft.com/office/drawing/2014/main" id="{4771D905-2386-E9FB-9B2F-3DAA77AD9855}"/>
              </a:ext>
            </a:extLst>
          </p:cNvPr>
          <p:cNvGrpSpPr/>
          <p:nvPr/>
        </p:nvGrpSpPr>
        <p:grpSpPr>
          <a:xfrm>
            <a:off x="69796" y="1767700"/>
            <a:ext cx="12099219" cy="3807240"/>
            <a:chOff x="69796" y="1767700"/>
            <a:chExt cx="12099219" cy="3807240"/>
          </a:xfrm>
        </p:grpSpPr>
        <p:sp>
          <p:nvSpPr>
            <p:cNvPr id="2" name="Arrow: Left 1">
              <a:extLst>
                <a:ext uri="{FF2B5EF4-FFF2-40B4-BE49-F238E27FC236}">
                  <a16:creationId xmlns:a16="http://schemas.microsoft.com/office/drawing/2014/main" id="{3C78DE53-71D3-8FC6-DF8D-B8AF53B7A95A}"/>
                </a:ext>
              </a:extLst>
            </p:cNvPr>
            <p:cNvSpPr/>
            <p:nvPr/>
          </p:nvSpPr>
          <p:spPr>
            <a:xfrm rot="14820000">
              <a:off x="5150761" y="3613631"/>
              <a:ext cx="3638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45FF4030-8601-9EDB-9CFE-8D8F77ED513F}"/>
                </a:ext>
              </a:extLst>
            </p:cNvPr>
            <p:cNvSpPr/>
            <p:nvPr/>
          </p:nvSpPr>
          <p:spPr>
            <a:xfrm rot="17880000">
              <a:off x="2879458" y="3444620"/>
              <a:ext cx="3638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5F5542-368B-B274-6BA5-8F2D27E50B55}"/>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Tetrahedron </a:t>
              </a:r>
              <a:r>
                <a:rPr lang="en-US" sz="3200" b="1">
                  <a:solidFill>
                    <a:srgbClr val="00B050"/>
                  </a:solidFill>
                  <a:cs typeface="Calibri"/>
                </a:rPr>
                <a:t>(Self Dual)</a:t>
              </a:r>
            </a:p>
          </p:txBody>
        </p:sp>
      </p:grpSp>
    </p:spTree>
    <p:extLst>
      <p:ext uri="{BB962C8B-B14F-4D97-AF65-F5344CB8AC3E}">
        <p14:creationId xmlns:p14="http://schemas.microsoft.com/office/powerpoint/2010/main" val="400380622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pPr algn="l"/>
            <a:r>
              <a:rPr lang="en-US" sz="4000">
                <a:ea typeface="+mj-lt"/>
                <a:cs typeface="+mj-lt"/>
              </a:rPr>
              <a:t>The 5 Platonic Solids, which includes their </a:t>
            </a:r>
            <a:r>
              <a:rPr lang="en-US" sz="4000">
                <a:solidFill>
                  <a:srgbClr val="00B050"/>
                </a:solidFill>
                <a:ea typeface="+mj-lt"/>
                <a:cs typeface="+mj-lt"/>
              </a:rPr>
              <a:t>Duals</a:t>
            </a:r>
            <a:br>
              <a:rPr lang="en-US" sz="4000">
                <a:solidFill>
                  <a:srgbClr val="00B050"/>
                </a:solidFill>
                <a:ea typeface="+mj-lt"/>
                <a:cs typeface="+mj-lt"/>
              </a:rPr>
            </a:b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38</a:t>
            </a:fld>
            <a:endParaRPr lang="en-US"/>
          </a:p>
        </p:txBody>
      </p:sp>
      <p:grpSp>
        <p:nvGrpSpPr>
          <p:cNvPr id="11" name="Group 10">
            <a:extLst>
              <a:ext uri="{FF2B5EF4-FFF2-40B4-BE49-F238E27FC236}">
                <a16:creationId xmlns:a16="http://schemas.microsoft.com/office/drawing/2014/main" id="{64413A38-E40C-5B60-E9AB-8B7BC3D448DA}"/>
              </a:ext>
            </a:extLst>
          </p:cNvPr>
          <p:cNvGrpSpPr/>
          <p:nvPr/>
        </p:nvGrpSpPr>
        <p:grpSpPr>
          <a:xfrm>
            <a:off x="6804" y="921882"/>
            <a:ext cx="12172948" cy="5966195"/>
            <a:chOff x="6804" y="921882"/>
            <a:chExt cx="12172948" cy="5966195"/>
          </a:xfrm>
        </p:grpSpPr>
        <p:sp>
          <p:nvSpPr>
            <p:cNvPr id="9" name="TextBox 8">
              <a:extLst>
                <a:ext uri="{FF2B5EF4-FFF2-40B4-BE49-F238E27FC236}">
                  <a16:creationId xmlns:a16="http://schemas.microsoft.com/office/drawing/2014/main" id="{9591617D-F56C-700C-B9A4-605E25A3E61A}"/>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A</a:t>
              </a:r>
              <a:r>
                <a:rPr lang="en-US" sz="4800" baseline="-25000">
                  <a:solidFill>
                    <a:srgbClr val="FF0000"/>
                  </a:solidFill>
                  <a:cs typeface="Calibri"/>
                </a:rPr>
                <a:t>3</a:t>
              </a:r>
              <a:r>
                <a:rPr lang="en-US" sz="4800" baseline="-25000">
                  <a:cs typeface="Calibri"/>
                </a:rPr>
                <a:t>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10" name="TextBox 9">
              <a:extLst>
                <a:ext uri="{FF2B5EF4-FFF2-40B4-BE49-F238E27FC236}">
                  <a16:creationId xmlns:a16="http://schemas.microsoft.com/office/drawing/2014/main" id="{DCFD512A-105D-7A05-6B3A-E7E88A7DC4B8}"/>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solidFill>
                    <a:srgbClr val="FF0000"/>
                  </a:solidFill>
                  <a:cs typeface="Calibri"/>
                </a:rPr>
                <a:t>010</a:t>
              </a:r>
              <a:endParaRPr lang="en-US">
                <a:solidFill>
                  <a:srgbClr val="FF0000"/>
                </a:solidFill>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ea typeface="+mn-lt"/>
                  <a:cs typeface="+mn-lt"/>
                </a:rPr>
                <a:t>111</a:t>
              </a:r>
            </a:p>
          </p:txBody>
        </p:sp>
      </p:grpSp>
      <p:pic>
        <p:nvPicPr>
          <p:cNvPr id="5" name="Graphic 5">
            <a:extLst>
              <a:ext uri="{FF2B5EF4-FFF2-40B4-BE49-F238E27FC236}">
                <a16:creationId xmlns:a16="http://schemas.microsoft.com/office/drawing/2014/main" id="{9613E0E5-2EE9-1885-C50E-CBE5E6EB72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488" y="1710858"/>
            <a:ext cx="11181228" cy="4657725"/>
          </a:xfrm>
          <a:prstGeom prst="rect">
            <a:avLst/>
          </a:prstGeom>
        </p:spPr>
      </p:pic>
      <p:grpSp>
        <p:nvGrpSpPr>
          <p:cNvPr id="12" name="Group 11">
            <a:extLst>
              <a:ext uri="{FF2B5EF4-FFF2-40B4-BE49-F238E27FC236}">
                <a16:creationId xmlns:a16="http://schemas.microsoft.com/office/drawing/2014/main" id="{EBD942D7-7952-19C3-A4A2-D02FAB517F65}"/>
              </a:ext>
            </a:extLst>
          </p:cNvPr>
          <p:cNvGrpSpPr/>
          <p:nvPr/>
        </p:nvGrpSpPr>
        <p:grpSpPr>
          <a:xfrm>
            <a:off x="69796" y="1790369"/>
            <a:ext cx="12099219" cy="3209550"/>
            <a:chOff x="69796" y="1790369"/>
            <a:chExt cx="12099219" cy="3209550"/>
          </a:xfrm>
        </p:grpSpPr>
        <p:sp>
          <p:nvSpPr>
            <p:cNvPr id="6" name="Arrow: Left 5">
              <a:extLst>
                <a:ext uri="{FF2B5EF4-FFF2-40B4-BE49-F238E27FC236}">
                  <a16:creationId xmlns:a16="http://schemas.microsoft.com/office/drawing/2014/main" id="{6AD35667-C1AC-DE46-B26F-9ECA82216BDF}"/>
                </a:ext>
              </a:extLst>
            </p:cNvPr>
            <p:cNvSpPr/>
            <p:nvPr/>
          </p:nvSpPr>
          <p:spPr>
            <a:xfrm rot="14760000">
              <a:off x="6223642" y="3316287"/>
              <a:ext cx="3095789" cy="2714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23E3313C-7D92-8EC9-C734-980C7716C98C}"/>
                </a:ext>
              </a:extLst>
            </p:cNvPr>
            <p:cNvSpPr/>
            <p:nvPr/>
          </p:nvSpPr>
          <p:spPr>
            <a:xfrm rot="17880000">
              <a:off x="2963917" y="3254187"/>
              <a:ext cx="3199111" cy="2714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425FCD-F34E-3CF0-6B6B-BA5299B1FE1E}"/>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Octahedron </a:t>
              </a:r>
              <a:r>
                <a:rPr lang="en-US" sz="3200" b="1">
                  <a:solidFill>
                    <a:srgbClr val="00B050"/>
                  </a:solidFill>
                  <a:cs typeface="Calibri"/>
                </a:rPr>
                <a:t>(Cube)</a:t>
              </a:r>
            </a:p>
          </p:txBody>
        </p:sp>
      </p:grpSp>
    </p:spTree>
    <p:extLst>
      <p:ext uri="{BB962C8B-B14F-4D97-AF65-F5344CB8AC3E}">
        <p14:creationId xmlns:p14="http://schemas.microsoft.com/office/powerpoint/2010/main" val="280310838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pPr algn="l"/>
            <a:r>
              <a:rPr lang="en-US" sz="4000">
                <a:ea typeface="+mj-lt"/>
                <a:cs typeface="+mj-lt"/>
              </a:rPr>
              <a:t>The 5 Platonic Solids, which includes their </a:t>
            </a:r>
            <a:r>
              <a:rPr lang="en-US" sz="4000">
                <a:solidFill>
                  <a:srgbClr val="00B050"/>
                </a:solidFill>
                <a:ea typeface="+mj-lt"/>
                <a:cs typeface="+mj-lt"/>
              </a:rPr>
              <a:t>Duals</a:t>
            </a:r>
            <a:br>
              <a:rPr lang="en-US" sz="4000">
                <a:solidFill>
                  <a:srgbClr val="00B050"/>
                </a:solidFill>
                <a:ea typeface="+mj-lt"/>
                <a:cs typeface="+mj-lt"/>
              </a:rPr>
            </a:b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39</a:t>
            </a:fld>
            <a:endParaRPr lang="en-US"/>
          </a:p>
        </p:txBody>
      </p:sp>
      <p:grpSp>
        <p:nvGrpSpPr>
          <p:cNvPr id="13" name="Group 12">
            <a:extLst>
              <a:ext uri="{FF2B5EF4-FFF2-40B4-BE49-F238E27FC236}">
                <a16:creationId xmlns:a16="http://schemas.microsoft.com/office/drawing/2014/main" id="{99C3CC7C-3EE0-C819-2A16-D511D18B369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DF88FD0-208F-BE13-CA49-B03513D1CDDF}"/>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12" name="TextBox 11">
              <a:extLst>
                <a:ext uri="{FF2B5EF4-FFF2-40B4-BE49-F238E27FC236}">
                  <a16:creationId xmlns:a16="http://schemas.microsoft.com/office/drawing/2014/main" id="{705EC7E4-2573-8648-72FD-5B5D372F19D4}"/>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100</a:t>
              </a:r>
            </a:p>
            <a:p>
              <a:r>
                <a:rPr lang="en-US" sz="4800">
                  <a:cs typeface="Calibri"/>
                </a:rPr>
                <a:t>010</a:t>
              </a:r>
              <a:endParaRPr lang="en-US">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solidFill>
                    <a:srgbClr val="FF0000"/>
                  </a:solidFill>
                  <a:ea typeface="+mn-lt"/>
                  <a:cs typeface="+mn-lt"/>
                </a:rPr>
                <a:t>111</a:t>
              </a:r>
            </a:p>
          </p:txBody>
        </p:sp>
      </p:grpSp>
      <p:pic>
        <p:nvPicPr>
          <p:cNvPr id="14" name="Graphic 14">
            <a:extLst>
              <a:ext uri="{FF2B5EF4-FFF2-40B4-BE49-F238E27FC236}">
                <a16:creationId xmlns:a16="http://schemas.microsoft.com/office/drawing/2014/main" id="{33AB628A-A9C6-BE82-DD9B-357D42590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4821" y="1639223"/>
            <a:ext cx="7341935" cy="5250606"/>
          </a:xfrm>
          <a:prstGeom prst="rect">
            <a:avLst/>
          </a:prstGeom>
        </p:spPr>
      </p:pic>
      <p:grpSp>
        <p:nvGrpSpPr>
          <p:cNvPr id="9" name="Group 8">
            <a:extLst>
              <a:ext uri="{FF2B5EF4-FFF2-40B4-BE49-F238E27FC236}">
                <a16:creationId xmlns:a16="http://schemas.microsoft.com/office/drawing/2014/main" id="{5749A384-E8BD-5FCA-1565-F1B897793AEA}"/>
              </a:ext>
            </a:extLst>
          </p:cNvPr>
          <p:cNvGrpSpPr/>
          <p:nvPr/>
        </p:nvGrpSpPr>
        <p:grpSpPr>
          <a:xfrm>
            <a:off x="69796" y="1910372"/>
            <a:ext cx="12099219" cy="2353874"/>
            <a:chOff x="69796" y="1910372"/>
            <a:chExt cx="12099219" cy="2353874"/>
          </a:xfrm>
        </p:grpSpPr>
        <p:sp>
          <p:nvSpPr>
            <p:cNvPr id="5" name="Arrow: Left 4">
              <a:extLst>
                <a:ext uri="{FF2B5EF4-FFF2-40B4-BE49-F238E27FC236}">
                  <a16:creationId xmlns:a16="http://schemas.microsoft.com/office/drawing/2014/main" id="{6513DDF0-B005-477A-8FBA-1407A1B58EB2}"/>
                </a:ext>
              </a:extLst>
            </p:cNvPr>
            <p:cNvSpPr/>
            <p:nvPr/>
          </p:nvSpPr>
          <p:spPr>
            <a:xfrm rot="18900000" flipV="1">
              <a:off x="2357572" y="3983706"/>
              <a:ext cx="4781229" cy="2805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ECD696F1-5F20-C35A-0326-E1CAEE40F25D}"/>
                </a:ext>
              </a:extLst>
            </p:cNvPr>
            <p:cNvSpPr/>
            <p:nvPr/>
          </p:nvSpPr>
          <p:spPr>
            <a:xfrm rot="13560000">
              <a:off x="1894010" y="2419690"/>
              <a:ext cx="971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DB3115-65AF-FB1B-0EF2-C8A183F7CC6D}"/>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Dodecahedron </a:t>
              </a:r>
              <a:r>
                <a:rPr lang="en-US" sz="3200" b="1">
                  <a:solidFill>
                    <a:srgbClr val="00B050"/>
                  </a:solidFill>
                  <a:cs typeface="Calibri"/>
                </a:rPr>
                <a:t>(Icosahedron)</a:t>
              </a:r>
            </a:p>
          </p:txBody>
        </p:sp>
      </p:grpSp>
    </p:spTree>
    <p:extLst>
      <p:ext uri="{BB962C8B-B14F-4D97-AF65-F5344CB8AC3E}">
        <p14:creationId xmlns:p14="http://schemas.microsoft.com/office/powerpoint/2010/main" val="43846153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423C-E551-05F4-75D8-C12E9AD82D2E}"/>
              </a:ext>
            </a:extLst>
          </p:cNvPr>
          <p:cNvSpPr>
            <a:spLocks noGrp="1"/>
          </p:cNvSpPr>
          <p:nvPr>
            <p:ph type="title"/>
          </p:nvPr>
        </p:nvSpPr>
        <p:spPr/>
        <p:txBody>
          <a:bodyPr>
            <a:normAutofit fontScale="90000"/>
          </a:bodyPr>
          <a:lstStyle/>
          <a:p>
            <a:pPr>
              <a:spcBef>
                <a:spcPct val="20000"/>
              </a:spcBef>
            </a:pPr>
            <a:r>
              <a:rPr lang="en-US">
                <a:ea typeface="+mj-lt"/>
                <a:cs typeface="+mj-lt"/>
              </a:rPr>
              <a:t>Introducing the Mathematica™ based </a:t>
            </a:r>
            <a:br>
              <a:rPr lang="en-US">
                <a:ea typeface="+mj-lt"/>
                <a:cs typeface="+mj-lt"/>
              </a:rPr>
            </a:br>
            <a:r>
              <a:rPr lang="en-US">
                <a:ea typeface="+mj-lt"/>
                <a:cs typeface="+mj-lt"/>
              </a:rPr>
              <a:t>VisibLie-E8 Tool</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3BB25F38-7A71-43BC-94C1-D6FB625ABD54}"/>
              </a:ext>
            </a:extLst>
          </p:cNvPr>
          <p:cNvSpPr>
            <a:spLocks noGrp="1"/>
          </p:cNvSpPr>
          <p:nvPr>
            <p:ph type="sldNum" sz="quarter" idx="12"/>
          </p:nvPr>
        </p:nvSpPr>
        <p:spPr/>
        <p:txBody>
          <a:bodyPr/>
          <a:lstStyle/>
          <a:p>
            <a:fld id="{F927E455-AB0E-4536-A5FF-13B3C2EC565F}" type="slidenum">
              <a:rPr lang="en-US" smtClean="0"/>
              <a:pPr/>
              <a:t>4</a:t>
            </a:fld>
            <a:endParaRPr lang="en-US"/>
          </a:p>
        </p:txBody>
      </p:sp>
      <p:sp>
        <p:nvSpPr>
          <p:cNvPr id="5" name="TextBox 4">
            <a:extLst>
              <a:ext uri="{FF2B5EF4-FFF2-40B4-BE49-F238E27FC236}">
                <a16:creationId xmlns:a16="http://schemas.microsoft.com/office/drawing/2014/main" id="{4D0383A5-E99C-8960-E97A-AEB9C5E0E373}"/>
              </a:ext>
            </a:extLst>
          </p:cNvPr>
          <p:cNvSpPr txBox="1"/>
          <p:nvPr/>
        </p:nvSpPr>
        <p:spPr>
          <a:xfrm>
            <a:off x="0" y="3798856"/>
            <a:ext cx="1218608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mn-lt"/>
                <a:cs typeface="+mn-lt"/>
              </a:rPr>
              <a:t>Citations to source material found in this presentation:</a:t>
            </a:r>
            <a:endParaRPr lang="en-US"/>
          </a:p>
          <a:p>
            <a:pPr marL="285750" indent="-285750">
              <a:buFont typeface="Arial"/>
              <a:buChar char="•"/>
            </a:pPr>
            <a:r>
              <a:rPr lang="en-US" sz="2000" i="1">
                <a:ea typeface="+mn-lt"/>
                <a:cs typeface="+mn-lt"/>
              </a:rPr>
              <a:t>Koca, Mehmet; </a:t>
            </a:r>
            <a:r>
              <a:rPr lang="en-US" sz="2000" i="1" err="1">
                <a:ea typeface="+mn-lt"/>
                <a:cs typeface="+mn-lt"/>
              </a:rPr>
              <a:t>Ozdes</a:t>
            </a:r>
            <a:r>
              <a:rPr lang="en-US" sz="2000" i="1">
                <a:ea typeface="+mn-lt"/>
                <a:cs typeface="+mn-lt"/>
              </a:rPr>
              <a:t> Koca, Nazife; Koc, Ramazon (2010). "Catalan Solids Derived From 3D-Root Systems and Quaternions". Journal of Mathematical Physics. </a:t>
            </a:r>
            <a:r>
              <a:rPr lang="en-US" sz="2000" b="1" i="1">
                <a:ea typeface="+mn-lt"/>
                <a:cs typeface="+mn-lt"/>
              </a:rPr>
              <a:t>51</a:t>
            </a:r>
            <a:r>
              <a:rPr lang="en-US" sz="2000" i="1">
                <a:ea typeface="+mn-lt"/>
                <a:cs typeface="+mn-lt"/>
              </a:rPr>
              <a:t> (4). </a:t>
            </a:r>
            <a:r>
              <a:rPr lang="en-US" sz="2000" i="1">
                <a:ea typeface="+mn-lt"/>
                <a:cs typeface="+mn-lt"/>
                <a:hlinkClick r:id="rId2"/>
              </a:rPr>
              <a:t>arXiv</a:t>
            </a:r>
            <a:r>
              <a:rPr lang="en-US" sz="2000" i="1">
                <a:ea typeface="+mn-lt"/>
                <a:cs typeface="+mn-lt"/>
              </a:rPr>
              <a:t>:</a:t>
            </a:r>
            <a:r>
              <a:rPr lang="en-US" sz="2000" i="1">
                <a:ea typeface="+mn-lt"/>
                <a:cs typeface="+mn-lt"/>
                <a:hlinkClick r:id="rId3"/>
              </a:rPr>
              <a:t>0908.3272</a:t>
            </a:r>
            <a:r>
              <a:rPr lang="en-US" sz="2000" i="1">
                <a:ea typeface="+mn-lt"/>
                <a:cs typeface="+mn-lt"/>
              </a:rPr>
              <a:t>. </a:t>
            </a:r>
            <a:r>
              <a:rPr lang="en-US" sz="2000" i="1">
                <a:ea typeface="+mn-lt"/>
                <a:cs typeface="+mn-lt"/>
                <a:hlinkClick r:id="rId4"/>
              </a:rPr>
              <a:t>doi</a:t>
            </a:r>
            <a:r>
              <a:rPr lang="en-US" sz="2000" i="1">
                <a:ea typeface="+mn-lt"/>
                <a:cs typeface="+mn-lt"/>
              </a:rPr>
              <a:t>:</a:t>
            </a:r>
            <a:r>
              <a:rPr lang="en-US" sz="2000" i="1">
                <a:ea typeface="+mn-lt"/>
                <a:cs typeface="+mn-lt"/>
                <a:hlinkClick r:id="rId5"/>
              </a:rPr>
              <a:t>10.1063/1.3356985</a:t>
            </a:r>
            <a:r>
              <a:rPr lang="en-US" sz="2000" i="1">
                <a:ea typeface="+mn-lt"/>
                <a:cs typeface="+mn-lt"/>
              </a:rPr>
              <a:t>.</a:t>
            </a:r>
            <a:endParaRPr lang="en-US" sz="2000">
              <a:ea typeface="+mn-lt"/>
              <a:cs typeface="+mn-lt"/>
            </a:endParaRPr>
          </a:p>
          <a:p>
            <a:pPr marL="285750" indent="-285750">
              <a:buFont typeface="Arial"/>
              <a:buChar char="•"/>
            </a:pPr>
            <a:endParaRPr lang="en-US" sz="2000" i="1">
              <a:ea typeface="+mn-lt"/>
              <a:cs typeface="+mn-lt"/>
            </a:endParaRPr>
          </a:p>
          <a:p>
            <a:pPr marL="285750" indent="-285750">
              <a:buFont typeface="Arial"/>
              <a:buChar char="•"/>
            </a:pPr>
            <a:r>
              <a:rPr lang="en-US" sz="2000" i="1">
                <a:ea typeface="+mn-lt"/>
                <a:cs typeface="+mn-lt"/>
              </a:rPr>
              <a:t>Koca, Mehmet; Al-Ajmi, </a:t>
            </a:r>
            <a:r>
              <a:rPr lang="en-US" sz="2000" i="1" err="1">
                <a:ea typeface="+mn-lt"/>
                <a:cs typeface="+mn-lt"/>
              </a:rPr>
              <a:t>Mudhahir</a:t>
            </a:r>
            <a:r>
              <a:rPr lang="en-US" sz="2000" i="1">
                <a:ea typeface="+mn-lt"/>
                <a:cs typeface="+mn-lt"/>
              </a:rPr>
              <a:t>; </a:t>
            </a:r>
            <a:r>
              <a:rPr lang="en-US" sz="2000" i="1" err="1">
                <a:ea typeface="+mn-lt"/>
                <a:cs typeface="+mn-lt"/>
              </a:rPr>
              <a:t>Ozdes</a:t>
            </a:r>
            <a:r>
              <a:rPr lang="en-US" sz="2000" i="1">
                <a:ea typeface="+mn-lt"/>
                <a:cs typeface="+mn-lt"/>
              </a:rPr>
              <a:t> Koca, Nazife (2011). </a:t>
            </a:r>
            <a:r>
              <a:rPr lang="en-US" sz="2000" i="1">
                <a:ea typeface="+mn-lt"/>
                <a:cs typeface="+mn-lt"/>
                <a:hlinkClick r:id="rId6"/>
              </a:rPr>
              <a:t>"Quaternionic representation of snub 24-cell and its dual polytope derived from E8 root system"</a:t>
            </a:r>
            <a:r>
              <a:rPr lang="en-US" sz="2000" i="1">
                <a:ea typeface="+mn-lt"/>
                <a:cs typeface="+mn-lt"/>
              </a:rPr>
              <a:t>. Linear Algebra and Its Applications. </a:t>
            </a:r>
            <a:r>
              <a:rPr lang="en-US" sz="2000" b="1" i="1">
                <a:ea typeface="+mn-lt"/>
                <a:cs typeface="+mn-lt"/>
              </a:rPr>
              <a:t>434</a:t>
            </a:r>
            <a:r>
              <a:rPr lang="en-US" sz="2000" i="1">
                <a:ea typeface="+mn-lt"/>
                <a:cs typeface="+mn-lt"/>
              </a:rPr>
              <a:t> (4): 977–989. </a:t>
            </a:r>
            <a:r>
              <a:rPr lang="en-US" sz="2000" i="1">
                <a:ea typeface="+mn-lt"/>
                <a:cs typeface="+mn-lt"/>
                <a:hlinkClick r:id="rId4"/>
              </a:rPr>
              <a:t>doi</a:t>
            </a:r>
            <a:r>
              <a:rPr lang="en-US" sz="2000" i="1">
                <a:ea typeface="+mn-lt"/>
                <a:cs typeface="+mn-lt"/>
              </a:rPr>
              <a:t>:</a:t>
            </a:r>
            <a:r>
              <a:rPr lang="en-US" sz="2000" i="1">
                <a:ea typeface="+mn-lt"/>
                <a:cs typeface="+mn-lt"/>
                <a:hlinkClick r:id="rId7"/>
              </a:rPr>
              <a:t>10.1016/j.laa.2010.10.005</a:t>
            </a:r>
            <a:r>
              <a:rPr lang="en-US" sz="2000" i="1">
                <a:ea typeface="+mn-lt"/>
                <a:cs typeface="+mn-lt"/>
              </a:rPr>
              <a:t>. </a:t>
            </a:r>
            <a:r>
              <a:rPr lang="en-US" sz="2000" i="1">
                <a:ea typeface="+mn-lt"/>
                <a:cs typeface="+mn-lt"/>
                <a:hlinkClick r:id="rId8"/>
              </a:rPr>
              <a:t>ISSN</a:t>
            </a:r>
            <a:r>
              <a:rPr lang="en-US" sz="2000" i="1">
                <a:ea typeface="+mn-lt"/>
                <a:cs typeface="+mn-lt"/>
              </a:rPr>
              <a:t> </a:t>
            </a:r>
            <a:r>
              <a:rPr lang="en-US" sz="2000" i="1">
                <a:ea typeface="+mn-lt"/>
                <a:cs typeface="+mn-lt"/>
                <a:hlinkClick r:id="rId9"/>
              </a:rPr>
              <a:t>0024-3795</a:t>
            </a:r>
            <a:r>
              <a:rPr lang="en-US" sz="2000" i="1">
                <a:ea typeface="+mn-lt"/>
                <a:cs typeface="+mn-lt"/>
              </a:rPr>
              <a:t>. </a:t>
            </a:r>
            <a:r>
              <a:rPr lang="en-US" sz="2000" i="1">
                <a:ea typeface="+mn-lt"/>
                <a:cs typeface="+mn-lt"/>
                <a:hlinkClick r:id="rId10"/>
              </a:rPr>
              <a:t>S2CID</a:t>
            </a:r>
            <a:r>
              <a:rPr lang="en-US" sz="2000" i="1">
                <a:ea typeface="+mn-lt"/>
                <a:cs typeface="+mn-lt"/>
              </a:rPr>
              <a:t> </a:t>
            </a:r>
            <a:r>
              <a:rPr lang="en-US" sz="2000" i="1">
                <a:ea typeface="+mn-lt"/>
                <a:cs typeface="+mn-lt"/>
                <a:hlinkClick r:id="rId11"/>
              </a:rPr>
              <a:t>18278359</a:t>
            </a:r>
            <a:r>
              <a:rPr lang="en-US" sz="2000" i="1">
                <a:ea typeface="+mn-lt"/>
                <a:cs typeface="+mn-lt"/>
              </a:rPr>
              <a:t>.</a:t>
            </a:r>
            <a:endParaRPr lang="en-US" sz="2000">
              <a:cs typeface="Calibri"/>
            </a:endParaRPr>
          </a:p>
        </p:txBody>
      </p:sp>
      <p:sp>
        <p:nvSpPr>
          <p:cNvPr id="3" name="TextBox 2">
            <a:extLst>
              <a:ext uri="{FF2B5EF4-FFF2-40B4-BE49-F238E27FC236}">
                <a16:creationId xmlns:a16="http://schemas.microsoft.com/office/drawing/2014/main" id="{F38C8A30-2CDA-77B6-52D7-8064AA0B882D}"/>
              </a:ext>
            </a:extLst>
          </p:cNvPr>
          <p:cNvSpPr txBox="1"/>
          <p:nvPr/>
        </p:nvSpPr>
        <p:spPr>
          <a:xfrm>
            <a:off x="1" y="1118718"/>
            <a:ext cx="12186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cs typeface="Calibri"/>
              </a:rPr>
              <a:t>J Gregory Moxness</a:t>
            </a:r>
            <a:endParaRPr lang="en-US"/>
          </a:p>
          <a:p>
            <a:pPr algn="ctr"/>
            <a:r>
              <a:rPr lang="en-US" sz="4000">
                <a:cs typeface="Calibri"/>
              </a:rPr>
              <a:t>JGMoxness@TheoryOfEverything.org</a:t>
            </a:r>
          </a:p>
        </p:txBody>
      </p:sp>
      <p:sp>
        <p:nvSpPr>
          <p:cNvPr id="6" name="TextBox 5">
            <a:extLst>
              <a:ext uri="{FF2B5EF4-FFF2-40B4-BE49-F238E27FC236}">
                <a16:creationId xmlns:a16="http://schemas.microsoft.com/office/drawing/2014/main" id="{C175A9E1-B6A9-7B0D-E096-F9FD99BEF2EB}"/>
              </a:ext>
            </a:extLst>
          </p:cNvPr>
          <p:cNvSpPr txBox="1"/>
          <p:nvPr/>
        </p:nvSpPr>
        <p:spPr>
          <a:xfrm>
            <a:off x="0" y="2721545"/>
            <a:ext cx="121860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cs typeface="Calibri"/>
              </a:rPr>
              <a:t>For more detail information online please click </a:t>
            </a:r>
            <a:r>
              <a:rPr lang="en-US" sz="4000">
                <a:cs typeface="Calibri"/>
                <a:hlinkClick r:id="rId12"/>
              </a:rPr>
              <a:t>here</a:t>
            </a:r>
            <a:r>
              <a:rPr lang="en-US" sz="4000">
                <a:cs typeface="Calibri"/>
              </a:rPr>
              <a:t>.</a:t>
            </a:r>
            <a:endParaRPr lang="en-US"/>
          </a:p>
        </p:txBody>
      </p:sp>
    </p:spTree>
    <p:extLst>
      <p:ext uri="{BB962C8B-B14F-4D97-AF65-F5344CB8AC3E}">
        <p14:creationId xmlns:p14="http://schemas.microsoft.com/office/powerpoint/2010/main" val="2151334392"/>
      </p:ext>
    </p:extLst>
  </p:cSld>
  <p:clrMapOvr>
    <a:masterClrMapping/>
  </p:clrMapOvr>
  <p:transition spd="med">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40</a:t>
            </a:fld>
            <a:endParaRPr lang="en-US"/>
          </a:p>
        </p:txBody>
      </p:sp>
      <p:grpSp>
        <p:nvGrpSpPr>
          <p:cNvPr id="10" name="Group 9">
            <a:extLst>
              <a:ext uri="{FF2B5EF4-FFF2-40B4-BE49-F238E27FC236}">
                <a16:creationId xmlns:a16="http://schemas.microsoft.com/office/drawing/2014/main" id="{B9C10C4F-1CCD-61C1-34F2-8A1FE819A4EB}"/>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818A774-936B-F865-0F45-ED478E7F61BF}"/>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A</a:t>
              </a:r>
              <a:r>
                <a:rPr lang="en-US" sz="4800" baseline="-25000">
                  <a:solidFill>
                    <a:srgbClr val="FF0000"/>
                  </a:solidFill>
                  <a:cs typeface="Calibri"/>
                </a:rPr>
                <a:t>3 </a:t>
              </a:r>
              <a:r>
                <a:rPr lang="en-US" sz="4800" baseline="-25000">
                  <a:cs typeface="Calibri"/>
                </a:rPr>
                <a:t>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9" name="TextBox 8">
              <a:extLst>
                <a:ext uri="{FF2B5EF4-FFF2-40B4-BE49-F238E27FC236}">
                  <a16:creationId xmlns:a16="http://schemas.microsoft.com/office/drawing/2014/main" id="{78B1B522-6F11-E48A-EFB6-76D1D30216EE}"/>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cs typeface="Calibri"/>
                </a:rPr>
                <a:t>010</a:t>
              </a:r>
              <a:endParaRPr lang="en-US">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solidFill>
                    <a:srgbClr val="FF0000"/>
                  </a:solidFill>
                  <a:ea typeface="+mn-lt"/>
                  <a:cs typeface="+mn-lt"/>
                </a:rPr>
                <a:t>110</a:t>
              </a:r>
              <a:endParaRPr lang="en-US">
                <a:solidFill>
                  <a:srgbClr val="FF0000"/>
                </a:solidFill>
              </a:endParaRPr>
            </a:p>
            <a:p>
              <a:r>
                <a:rPr lang="en-US" sz="4800">
                  <a:solidFill>
                    <a:srgbClr val="FF0000"/>
                  </a:solidFill>
                  <a:ea typeface="+mn-lt"/>
                  <a:cs typeface="+mn-lt"/>
                </a:rPr>
                <a:t>011</a:t>
              </a:r>
            </a:p>
            <a:p>
              <a:r>
                <a:rPr lang="en-US" sz="4800">
                  <a:ea typeface="+mn-lt"/>
                  <a:cs typeface="+mn-lt"/>
                </a:rPr>
                <a:t>111</a:t>
              </a:r>
            </a:p>
          </p:txBody>
        </p:sp>
      </p:grpSp>
      <p:pic>
        <p:nvPicPr>
          <p:cNvPr id="12" name="Graphic 12">
            <a:extLst>
              <a:ext uri="{FF2B5EF4-FFF2-40B4-BE49-F238E27FC236}">
                <a16:creationId xmlns:a16="http://schemas.microsoft.com/office/drawing/2014/main" id="{F08D8F3D-8C84-3350-C3F7-2B4267CBB7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448" y="1704540"/>
            <a:ext cx="6924567" cy="5119973"/>
          </a:xfrm>
          <a:prstGeom prst="rect">
            <a:avLst/>
          </a:prstGeom>
        </p:spPr>
      </p:pic>
      <p:grpSp>
        <p:nvGrpSpPr>
          <p:cNvPr id="11" name="Group 10">
            <a:extLst>
              <a:ext uri="{FF2B5EF4-FFF2-40B4-BE49-F238E27FC236}">
                <a16:creationId xmlns:a16="http://schemas.microsoft.com/office/drawing/2014/main" id="{AD2F7A26-6746-821A-CCBB-DE81EB387A9A}"/>
              </a:ext>
            </a:extLst>
          </p:cNvPr>
          <p:cNvGrpSpPr/>
          <p:nvPr/>
        </p:nvGrpSpPr>
        <p:grpSpPr>
          <a:xfrm>
            <a:off x="69796" y="1715958"/>
            <a:ext cx="12099219" cy="4639149"/>
            <a:chOff x="69796" y="1715958"/>
            <a:chExt cx="12099219" cy="4639149"/>
          </a:xfrm>
        </p:grpSpPr>
        <p:sp>
          <p:nvSpPr>
            <p:cNvPr id="5" name="Arrow: Left 4">
              <a:extLst>
                <a:ext uri="{FF2B5EF4-FFF2-40B4-BE49-F238E27FC236}">
                  <a16:creationId xmlns:a16="http://schemas.microsoft.com/office/drawing/2014/main" id="{89EC1AB6-0436-EC2E-4102-30434D89925A}"/>
                </a:ext>
              </a:extLst>
            </p:cNvPr>
            <p:cNvSpPr/>
            <p:nvPr/>
          </p:nvSpPr>
          <p:spPr>
            <a:xfrm rot="17940000">
              <a:off x="4242057" y="3993092"/>
              <a:ext cx="4452779" cy="27125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040BAA9B-3B56-A60D-28A2-E409F3904AE7}"/>
                </a:ext>
              </a:extLst>
            </p:cNvPr>
            <p:cNvSpPr/>
            <p:nvPr/>
          </p:nvSpPr>
          <p:spPr>
            <a:xfrm rot="14280000">
              <a:off x="-451868" y="3208947"/>
              <a:ext cx="3296643" cy="3106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AB5EBE-C5E0-22C6-28CB-2F7A8CE04393}"/>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Truncated Tetrahedron </a:t>
              </a:r>
              <a:r>
                <a:rPr lang="en-US" sz="3200" b="1">
                  <a:solidFill>
                    <a:srgbClr val="00B050"/>
                  </a:solidFill>
                  <a:cs typeface="Calibri"/>
                </a:rPr>
                <a:t>(</a:t>
              </a:r>
              <a:r>
                <a:rPr lang="en-US" sz="3200" b="1" err="1">
                  <a:solidFill>
                    <a:srgbClr val="00B050"/>
                  </a:solidFill>
                  <a:cs typeface="Calibri"/>
                </a:rPr>
                <a:t>Triakis</a:t>
              </a:r>
              <a:r>
                <a:rPr lang="en-US" sz="3200" b="1">
                  <a:solidFill>
                    <a:srgbClr val="00B050"/>
                  </a:solidFill>
                  <a:cs typeface="Calibri"/>
                </a:rPr>
                <a:t> Tetrahedron)</a:t>
              </a:r>
            </a:p>
          </p:txBody>
        </p:sp>
      </p:grpSp>
      <p:grpSp>
        <p:nvGrpSpPr>
          <p:cNvPr id="17" name="Group 16">
            <a:extLst>
              <a:ext uri="{FF2B5EF4-FFF2-40B4-BE49-F238E27FC236}">
                <a16:creationId xmlns:a16="http://schemas.microsoft.com/office/drawing/2014/main" id="{368FB79C-8298-8D44-BFFD-877EA5092553}"/>
              </a:ext>
            </a:extLst>
          </p:cNvPr>
          <p:cNvGrpSpPr/>
          <p:nvPr/>
        </p:nvGrpSpPr>
        <p:grpSpPr>
          <a:xfrm>
            <a:off x="56658" y="2698648"/>
            <a:ext cx="12099219" cy="2173673"/>
            <a:chOff x="-350618" y="1476820"/>
            <a:chExt cx="12099219" cy="2173673"/>
          </a:xfrm>
        </p:grpSpPr>
        <p:sp>
          <p:nvSpPr>
            <p:cNvPr id="14" name="Arrow: Left 13">
              <a:extLst>
                <a:ext uri="{FF2B5EF4-FFF2-40B4-BE49-F238E27FC236}">
                  <a16:creationId xmlns:a16="http://schemas.microsoft.com/office/drawing/2014/main" id="{4D4C659E-B4E1-244F-501F-F9E21F558D28}"/>
                </a:ext>
              </a:extLst>
            </p:cNvPr>
            <p:cNvSpPr/>
            <p:nvPr/>
          </p:nvSpPr>
          <p:spPr>
            <a:xfrm rot="17880000" flipV="1">
              <a:off x="5755653" y="2433401"/>
              <a:ext cx="2153643" cy="28054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1BA6965-0064-BC18-A3D5-C7C9BF513036}"/>
                </a:ext>
              </a:extLst>
            </p:cNvPr>
            <p:cNvSpPr txBox="1"/>
            <p:nvPr/>
          </p:nvSpPr>
          <p:spPr>
            <a:xfrm rot="10800000" flipV="1">
              <a:off x="-350618" y="1476820"/>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Mirrored Pairs - Irregular Small Rhombicuboctahedron</a:t>
              </a:r>
            </a:p>
          </p:txBody>
        </p:sp>
      </p:grpSp>
    </p:spTree>
    <p:extLst>
      <p:ext uri="{BB962C8B-B14F-4D97-AF65-F5344CB8AC3E}">
        <p14:creationId xmlns:p14="http://schemas.microsoft.com/office/powerpoint/2010/main" val="26467693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681D63D6-3EEF-4B4B-B38C-992C813BBD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7159" y="1654105"/>
            <a:ext cx="10350060" cy="5178893"/>
          </a:xfrm>
          <a:prstGeom prst="rect">
            <a:avLst/>
          </a:prstGeom>
        </p:spPr>
      </p:pic>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41</a:t>
            </a:fld>
            <a:endParaRPr lang="en-US"/>
          </a:p>
        </p:txBody>
      </p:sp>
      <p:grpSp>
        <p:nvGrpSpPr>
          <p:cNvPr id="12" name="Group 11">
            <a:extLst>
              <a:ext uri="{FF2B5EF4-FFF2-40B4-BE49-F238E27FC236}">
                <a16:creationId xmlns:a16="http://schemas.microsoft.com/office/drawing/2014/main" id="{1B1F99A4-151D-BBE0-FAC6-CA6843B034CA}"/>
              </a:ext>
            </a:extLst>
          </p:cNvPr>
          <p:cNvGrpSpPr/>
          <p:nvPr/>
        </p:nvGrpSpPr>
        <p:grpSpPr>
          <a:xfrm>
            <a:off x="6804" y="921882"/>
            <a:ext cx="12172948" cy="5966195"/>
            <a:chOff x="6804" y="921882"/>
            <a:chExt cx="12172948" cy="5966195"/>
          </a:xfrm>
        </p:grpSpPr>
        <p:sp>
          <p:nvSpPr>
            <p:cNvPr id="10" name="TextBox 9">
              <a:extLst>
                <a:ext uri="{FF2B5EF4-FFF2-40B4-BE49-F238E27FC236}">
                  <a16:creationId xmlns:a16="http://schemas.microsoft.com/office/drawing/2014/main" id="{452655D4-10C0-902F-B26F-DECC4A9A6FFE}"/>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A</a:t>
              </a:r>
              <a:r>
                <a:rPr lang="en-US" sz="4800" baseline="-25000">
                  <a:solidFill>
                    <a:srgbClr val="FF0000"/>
                  </a:solidFill>
                  <a:cs typeface="Calibri"/>
                </a:rPr>
                <a:t>3</a:t>
              </a:r>
              <a:r>
                <a:rPr lang="en-US" sz="4800" baseline="-25000">
                  <a:cs typeface="Calibri"/>
                </a:rPr>
                <a:t>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11" name="TextBox 10">
              <a:extLst>
                <a:ext uri="{FF2B5EF4-FFF2-40B4-BE49-F238E27FC236}">
                  <a16:creationId xmlns:a16="http://schemas.microsoft.com/office/drawing/2014/main" id="{897BDFF4-FBEB-76DB-3591-8AD16ADF4660}"/>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100</a:t>
              </a:r>
            </a:p>
            <a:p>
              <a:r>
                <a:rPr lang="en-US" sz="4800">
                  <a:solidFill>
                    <a:srgbClr val="00B050"/>
                  </a:solidFill>
                  <a:cs typeface="Calibri"/>
                </a:rPr>
                <a:t>010</a:t>
              </a:r>
              <a:endParaRPr lang="en-US">
                <a:solidFill>
                  <a:srgbClr val="00B050"/>
                </a:solidFill>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solidFill>
                    <a:srgbClr val="FF0000"/>
                  </a:solidFill>
                  <a:ea typeface="+mn-lt"/>
                  <a:cs typeface="+mn-lt"/>
                </a:rPr>
                <a:t>101</a:t>
              </a:r>
            </a:p>
            <a:p>
              <a:r>
                <a:rPr lang="en-US" sz="4800">
                  <a:ea typeface="+mn-lt"/>
                  <a:cs typeface="+mn-lt"/>
                </a:rPr>
                <a:t>110</a:t>
              </a:r>
              <a:endParaRPr lang="en-US"/>
            </a:p>
            <a:p>
              <a:r>
                <a:rPr lang="en-US" sz="4800">
                  <a:ea typeface="+mn-lt"/>
                  <a:cs typeface="+mn-lt"/>
                </a:rPr>
                <a:t>011</a:t>
              </a:r>
            </a:p>
            <a:p>
              <a:r>
                <a:rPr lang="en-US" sz="4800">
                  <a:ea typeface="+mn-lt"/>
                  <a:cs typeface="+mn-lt"/>
                </a:rPr>
                <a:t>111</a:t>
              </a:r>
            </a:p>
          </p:txBody>
        </p:sp>
      </p:grpSp>
      <p:grpSp>
        <p:nvGrpSpPr>
          <p:cNvPr id="9" name="Group 8">
            <a:extLst>
              <a:ext uri="{FF2B5EF4-FFF2-40B4-BE49-F238E27FC236}">
                <a16:creationId xmlns:a16="http://schemas.microsoft.com/office/drawing/2014/main" id="{9C935B8A-DE54-9161-3B85-AB665AC18A6C}"/>
              </a:ext>
            </a:extLst>
          </p:cNvPr>
          <p:cNvGrpSpPr/>
          <p:nvPr/>
        </p:nvGrpSpPr>
        <p:grpSpPr>
          <a:xfrm>
            <a:off x="69796" y="1769214"/>
            <a:ext cx="12099219" cy="3740036"/>
            <a:chOff x="69796" y="1769214"/>
            <a:chExt cx="12099219" cy="3740036"/>
          </a:xfrm>
        </p:grpSpPr>
        <p:sp>
          <p:nvSpPr>
            <p:cNvPr id="6" name="Arrow: Left 5">
              <a:extLst>
                <a:ext uri="{FF2B5EF4-FFF2-40B4-BE49-F238E27FC236}">
                  <a16:creationId xmlns:a16="http://schemas.microsoft.com/office/drawing/2014/main" id="{BA84B55E-5583-202E-93F7-8F4129113498}"/>
                </a:ext>
              </a:extLst>
            </p:cNvPr>
            <p:cNvSpPr/>
            <p:nvPr/>
          </p:nvSpPr>
          <p:spPr>
            <a:xfrm rot="15180000">
              <a:off x="5255864" y="3547941"/>
              <a:ext cx="3638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3724A063-7B49-9096-65DA-606D50F5D202}"/>
                </a:ext>
              </a:extLst>
            </p:cNvPr>
            <p:cNvSpPr/>
            <p:nvPr/>
          </p:nvSpPr>
          <p:spPr>
            <a:xfrm rot="17880000">
              <a:off x="2997198" y="3373874"/>
              <a:ext cx="3454298" cy="24497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DBE7AC-F840-749F-CCCA-672C64CBC634}"/>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Cuboctahedron </a:t>
              </a:r>
              <a:r>
                <a:rPr lang="en-US" sz="3200" b="1">
                  <a:solidFill>
                    <a:srgbClr val="00B050"/>
                  </a:solidFill>
                  <a:cs typeface="Calibri"/>
                </a:rPr>
                <a:t>(Rhombic Dodecahedron)</a:t>
              </a:r>
            </a:p>
          </p:txBody>
        </p:sp>
      </p:grpSp>
    </p:spTree>
    <p:extLst>
      <p:ext uri="{BB962C8B-B14F-4D97-AF65-F5344CB8AC3E}">
        <p14:creationId xmlns:p14="http://schemas.microsoft.com/office/powerpoint/2010/main" val="406776891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42</a:t>
            </a:fld>
            <a:endParaRPr lang="en-US"/>
          </a:p>
        </p:txBody>
      </p:sp>
      <p:grpSp>
        <p:nvGrpSpPr>
          <p:cNvPr id="10" name="Group 9">
            <a:extLst>
              <a:ext uri="{FF2B5EF4-FFF2-40B4-BE49-F238E27FC236}">
                <a16:creationId xmlns:a16="http://schemas.microsoft.com/office/drawing/2014/main" id="{AA1C2CF8-2D42-34C7-9EF7-EB0330782387}"/>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E09085C1-12F0-A904-31DE-3464176B692B}"/>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0000"/>
                  </a:solidFill>
                  <a:cs typeface="Calibri"/>
                </a:rPr>
                <a:t>A</a:t>
              </a:r>
              <a:r>
                <a:rPr lang="en-US" sz="4800" baseline="-25000">
                  <a:solidFill>
                    <a:srgbClr val="FF0000"/>
                  </a:solidFill>
                  <a:cs typeface="Calibri"/>
                </a:rPr>
                <a:t>3</a:t>
              </a:r>
              <a:r>
                <a:rPr lang="en-US" sz="4800" baseline="-25000">
                  <a:cs typeface="Calibri"/>
                </a:rPr>
                <a:t>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9" name="TextBox 8">
              <a:extLst>
                <a:ext uri="{FF2B5EF4-FFF2-40B4-BE49-F238E27FC236}">
                  <a16:creationId xmlns:a16="http://schemas.microsoft.com/office/drawing/2014/main" id="{FFAA2B68-920F-C041-B42C-E410236D22BA}"/>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solidFill>
                    <a:srgbClr val="00B050"/>
                  </a:solidFill>
                  <a:cs typeface="Calibri"/>
                </a:rPr>
                <a:t>010</a:t>
              </a:r>
              <a:endParaRPr lang="en-US">
                <a:solidFill>
                  <a:srgbClr val="00B050"/>
                </a:solidFill>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solidFill>
                    <a:srgbClr val="FF0000"/>
                  </a:solidFill>
                  <a:ea typeface="+mn-lt"/>
                  <a:cs typeface="+mn-lt"/>
                </a:rPr>
                <a:t>111</a:t>
              </a:r>
            </a:p>
          </p:txBody>
        </p:sp>
      </p:grpSp>
      <p:pic>
        <p:nvPicPr>
          <p:cNvPr id="5" name="Graphic 5">
            <a:extLst>
              <a:ext uri="{FF2B5EF4-FFF2-40B4-BE49-F238E27FC236}">
                <a16:creationId xmlns:a16="http://schemas.microsoft.com/office/drawing/2014/main" id="{10C5D59D-AA66-CF45-70FF-BA679AFFBD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8331" y="1697849"/>
            <a:ext cx="9325301" cy="5143956"/>
          </a:xfrm>
          <a:prstGeom prst="rect">
            <a:avLst/>
          </a:prstGeom>
        </p:spPr>
      </p:pic>
      <p:grpSp>
        <p:nvGrpSpPr>
          <p:cNvPr id="12" name="Group 11">
            <a:extLst>
              <a:ext uri="{FF2B5EF4-FFF2-40B4-BE49-F238E27FC236}">
                <a16:creationId xmlns:a16="http://schemas.microsoft.com/office/drawing/2014/main" id="{7550F0B2-B80E-952F-C91F-273AB2D6EE8D}"/>
              </a:ext>
            </a:extLst>
          </p:cNvPr>
          <p:cNvGrpSpPr/>
          <p:nvPr/>
        </p:nvGrpSpPr>
        <p:grpSpPr>
          <a:xfrm>
            <a:off x="69796" y="1767700"/>
            <a:ext cx="12099219" cy="3741550"/>
            <a:chOff x="69796" y="1767700"/>
            <a:chExt cx="12099219" cy="3741550"/>
          </a:xfrm>
        </p:grpSpPr>
        <p:sp>
          <p:nvSpPr>
            <p:cNvPr id="6" name="Arrow: Left 5">
              <a:extLst>
                <a:ext uri="{FF2B5EF4-FFF2-40B4-BE49-F238E27FC236}">
                  <a16:creationId xmlns:a16="http://schemas.microsoft.com/office/drawing/2014/main" id="{03EAE20A-E9DE-7A17-7FB9-EDB5F8F2EBF8}"/>
                </a:ext>
              </a:extLst>
            </p:cNvPr>
            <p:cNvSpPr/>
            <p:nvPr/>
          </p:nvSpPr>
          <p:spPr>
            <a:xfrm rot="15180000">
              <a:off x="5255864" y="3547941"/>
              <a:ext cx="3638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714435EF-CE1F-1FA7-19B3-F3F33FEB4F1A}"/>
                </a:ext>
              </a:extLst>
            </p:cNvPr>
            <p:cNvSpPr/>
            <p:nvPr/>
          </p:nvSpPr>
          <p:spPr>
            <a:xfrm rot="17880000">
              <a:off x="2879458" y="3444620"/>
              <a:ext cx="3638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250601-B73F-71D3-7D73-8E92C3D9080B}"/>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Truncated Octahedron</a:t>
              </a:r>
              <a:r>
                <a:rPr lang="en-US" sz="3200" b="1">
                  <a:solidFill>
                    <a:srgbClr val="00B050"/>
                  </a:solidFill>
                  <a:cs typeface="Calibri"/>
                </a:rPr>
                <a:t> (</a:t>
              </a:r>
              <a:r>
                <a:rPr lang="en-US" sz="3200" b="1" err="1">
                  <a:solidFill>
                    <a:srgbClr val="00B050"/>
                  </a:solidFill>
                  <a:cs typeface="Calibri"/>
                </a:rPr>
                <a:t>Tetrakis</a:t>
              </a:r>
              <a:r>
                <a:rPr lang="en-US" sz="3200" b="1">
                  <a:solidFill>
                    <a:srgbClr val="00B050"/>
                  </a:solidFill>
                  <a:cs typeface="Calibri"/>
                </a:rPr>
                <a:t> Hexahedron)</a:t>
              </a:r>
              <a:endParaRPr lang="en-US"/>
            </a:p>
          </p:txBody>
        </p:sp>
      </p:grpSp>
    </p:spTree>
    <p:extLst>
      <p:ext uri="{BB962C8B-B14F-4D97-AF65-F5344CB8AC3E}">
        <p14:creationId xmlns:p14="http://schemas.microsoft.com/office/powerpoint/2010/main" val="147013562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43</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a:t>
              </a:r>
              <a:r>
                <a:rPr lang="en-US" sz="4800">
                  <a:solidFill>
                    <a:srgbClr val="FF0000"/>
                  </a:solidFill>
                  <a:ea typeface="+mn-lt"/>
                  <a:cs typeface="+mn-lt"/>
                </a:rPr>
                <a:t>B</a:t>
              </a:r>
              <a:r>
                <a:rPr lang="en-US" sz="4800" baseline="-25000">
                  <a:solidFill>
                    <a:srgbClr val="FF0000"/>
                  </a:solidFill>
                  <a:ea typeface="+mn-lt"/>
                  <a:cs typeface="+mn-lt"/>
                </a:rPr>
                <a:t>3</a:t>
              </a:r>
              <a:r>
                <a:rPr lang="en-US" sz="4800">
                  <a:solidFill>
                    <a:srgbClr val="FF0000"/>
                  </a:solidFill>
                  <a:ea typeface="+mn-lt"/>
                  <a:cs typeface="+mn-lt"/>
                </a:rPr>
                <a:t> </a:t>
              </a:r>
              <a:r>
                <a:rPr lang="en-US" sz="4800">
                  <a:ea typeface="+mn-lt"/>
                  <a:cs typeface="+mn-lt"/>
                </a:rPr>
                <a:t>                    H</a:t>
              </a:r>
              <a:r>
                <a:rPr lang="en-US" sz="4800" baseline="-25000">
                  <a:ea typeface="+mn-lt"/>
                  <a:cs typeface="+mn-lt"/>
                </a:rPr>
                <a:t>3</a:t>
              </a:r>
              <a:endParaRPr lang="en-US" sz="4800">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solidFill>
                    <a:srgbClr val="00B050"/>
                  </a:solidFill>
                  <a:cs typeface="Calibri"/>
                </a:rPr>
                <a:t>010</a:t>
              </a:r>
              <a:endParaRPr lang="en-US">
                <a:solidFill>
                  <a:srgbClr val="00B050"/>
                </a:solidFill>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solidFill>
                    <a:srgbClr val="FF0000"/>
                  </a:solidFill>
                  <a:ea typeface="+mn-lt"/>
                  <a:cs typeface="+mn-lt"/>
                </a:rPr>
                <a:t>101</a:t>
              </a:r>
            </a:p>
            <a:p>
              <a:r>
                <a:rPr lang="en-US" sz="4800">
                  <a:ea typeface="+mn-lt"/>
                  <a:cs typeface="+mn-lt"/>
                </a:rPr>
                <a:t>110</a:t>
              </a:r>
              <a:endParaRPr lang="en-US"/>
            </a:p>
            <a:p>
              <a:r>
                <a:rPr lang="en-US" sz="4800">
                  <a:ea typeface="+mn-lt"/>
                  <a:cs typeface="+mn-lt"/>
                </a:rPr>
                <a:t>011</a:t>
              </a:r>
            </a:p>
            <a:p>
              <a:r>
                <a:rPr lang="en-US" sz="4800">
                  <a:ea typeface="+mn-lt"/>
                  <a:cs typeface="+mn-lt"/>
                </a:rPr>
                <a:t>111</a:t>
              </a:r>
            </a:p>
          </p:txBody>
        </p:sp>
      </p:grpSp>
      <p:pic>
        <p:nvPicPr>
          <p:cNvPr id="2" name="Graphic 4">
            <a:extLst>
              <a:ext uri="{FF2B5EF4-FFF2-40B4-BE49-F238E27FC236}">
                <a16:creationId xmlns:a16="http://schemas.microsoft.com/office/drawing/2014/main" id="{AFA6697A-E6A0-E113-30CA-BC1C02FEA3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6572" y="1553726"/>
            <a:ext cx="9233336" cy="5300822"/>
          </a:xfrm>
          <a:prstGeom prst="rect">
            <a:avLst/>
          </a:prstGeom>
        </p:spPr>
      </p:pic>
      <p:grpSp>
        <p:nvGrpSpPr>
          <p:cNvPr id="12" name="Group 11">
            <a:extLst>
              <a:ext uri="{FF2B5EF4-FFF2-40B4-BE49-F238E27FC236}">
                <a16:creationId xmlns:a16="http://schemas.microsoft.com/office/drawing/2014/main" id="{3551942D-72BD-0C3F-52B5-B96D7DF4C195}"/>
              </a:ext>
            </a:extLst>
          </p:cNvPr>
          <p:cNvGrpSpPr/>
          <p:nvPr/>
        </p:nvGrpSpPr>
        <p:grpSpPr>
          <a:xfrm>
            <a:off x="69796" y="1910372"/>
            <a:ext cx="12099219" cy="3956939"/>
            <a:chOff x="69796" y="1910372"/>
            <a:chExt cx="12099219" cy="3956939"/>
          </a:xfrm>
        </p:grpSpPr>
        <p:sp>
          <p:nvSpPr>
            <p:cNvPr id="6" name="Arrow: Left 5">
              <a:extLst>
                <a:ext uri="{FF2B5EF4-FFF2-40B4-BE49-F238E27FC236}">
                  <a16:creationId xmlns:a16="http://schemas.microsoft.com/office/drawing/2014/main" id="{CFAF455E-3D10-4896-144A-1F0CBA6F25C3}"/>
                </a:ext>
              </a:extLst>
            </p:cNvPr>
            <p:cNvSpPr/>
            <p:nvPr/>
          </p:nvSpPr>
          <p:spPr>
            <a:xfrm rot="17880000">
              <a:off x="6044140" y="3797561"/>
              <a:ext cx="3638229"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33E842F0-9224-D1B9-C7EE-6AE90BBA0D02}"/>
                </a:ext>
              </a:extLst>
            </p:cNvPr>
            <p:cNvSpPr/>
            <p:nvPr/>
          </p:nvSpPr>
          <p:spPr>
            <a:xfrm rot="17880000">
              <a:off x="2294485" y="3853450"/>
              <a:ext cx="3717056" cy="3106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53E5BF2-13DF-BFE1-5210-E05221E35953}"/>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Small Rhombicuboctahedron</a:t>
              </a:r>
              <a:r>
                <a:rPr lang="en-US" sz="3200" b="1">
                  <a:solidFill>
                    <a:srgbClr val="00B050"/>
                  </a:solidFill>
                  <a:cs typeface="Calibri"/>
                </a:rPr>
                <a:t> (Deltoidal Icositetrahedron)</a:t>
              </a:r>
              <a:endParaRPr lang="en-US">
                <a:cs typeface="Calibri"/>
              </a:endParaRPr>
            </a:p>
          </p:txBody>
        </p:sp>
      </p:grpSp>
    </p:spTree>
    <p:extLst>
      <p:ext uri="{BB962C8B-B14F-4D97-AF65-F5344CB8AC3E}">
        <p14:creationId xmlns:p14="http://schemas.microsoft.com/office/powerpoint/2010/main" val="311498892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44</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a:t>
              </a:r>
              <a:r>
                <a:rPr lang="en-US" sz="4800">
                  <a:solidFill>
                    <a:srgbClr val="FF0000"/>
                  </a:solidFill>
                  <a:ea typeface="+mn-lt"/>
                  <a:cs typeface="+mn-lt"/>
                </a:rPr>
                <a:t>B</a:t>
              </a:r>
              <a:r>
                <a:rPr lang="en-US" sz="4800" baseline="-25000">
                  <a:solidFill>
                    <a:srgbClr val="FF0000"/>
                  </a:solidFill>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cs typeface="Calibri"/>
                </a:rPr>
                <a:t>010</a:t>
              </a:r>
              <a:endParaRPr lang="en-US">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cs typeface="Calibri"/>
              </a:endParaRPr>
            </a:p>
            <a:p>
              <a:r>
                <a:rPr lang="en-US" sz="4800">
                  <a:solidFill>
                    <a:srgbClr val="FF0000"/>
                  </a:solidFill>
                  <a:ea typeface="+mn-lt"/>
                  <a:cs typeface="+mn-lt"/>
                </a:rPr>
                <a:t>011</a:t>
              </a:r>
            </a:p>
            <a:p>
              <a:r>
                <a:rPr lang="en-US" sz="4800">
                  <a:ea typeface="+mn-lt"/>
                  <a:cs typeface="+mn-lt"/>
                </a:rPr>
                <a:t>111</a:t>
              </a:r>
            </a:p>
          </p:txBody>
        </p:sp>
      </p:grpSp>
      <p:pic>
        <p:nvPicPr>
          <p:cNvPr id="5" name="Graphic 5">
            <a:extLst>
              <a:ext uri="{FF2B5EF4-FFF2-40B4-BE49-F238E27FC236}">
                <a16:creationId xmlns:a16="http://schemas.microsoft.com/office/drawing/2014/main" id="{1AFB2D90-2DA8-ABAD-C9F5-7650333A44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2847" y="1712676"/>
            <a:ext cx="10928676" cy="4310885"/>
          </a:xfrm>
          <a:prstGeom prst="rect">
            <a:avLst/>
          </a:prstGeom>
        </p:spPr>
      </p:pic>
      <p:grpSp>
        <p:nvGrpSpPr>
          <p:cNvPr id="12" name="Group 11">
            <a:extLst>
              <a:ext uri="{FF2B5EF4-FFF2-40B4-BE49-F238E27FC236}">
                <a16:creationId xmlns:a16="http://schemas.microsoft.com/office/drawing/2014/main" id="{A1E467CB-C4A3-4626-BC7A-53553ECB39BE}"/>
              </a:ext>
            </a:extLst>
          </p:cNvPr>
          <p:cNvGrpSpPr/>
          <p:nvPr/>
        </p:nvGrpSpPr>
        <p:grpSpPr>
          <a:xfrm>
            <a:off x="69796" y="1910372"/>
            <a:ext cx="12099219" cy="3285734"/>
            <a:chOff x="69796" y="1910372"/>
            <a:chExt cx="12099219" cy="3285734"/>
          </a:xfrm>
        </p:grpSpPr>
        <p:sp>
          <p:nvSpPr>
            <p:cNvPr id="6" name="Arrow: Left 5">
              <a:extLst>
                <a:ext uri="{FF2B5EF4-FFF2-40B4-BE49-F238E27FC236}">
                  <a16:creationId xmlns:a16="http://schemas.microsoft.com/office/drawing/2014/main" id="{9469A26F-DD1C-C442-36FD-480B832FE73C}"/>
                </a:ext>
              </a:extLst>
            </p:cNvPr>
            <p:cNvSpPr/>
            <p:nvPr/>
          </p:nvSpPr>
          <p:spPr>
            <a:xfrm rot="15180000">
              <a:off x="6573330" y="3431865"/>
              <a:ext cx="3270367" cy="25811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365040DB-C3F0-554D-5E9F-96E5E22D6963}"/>
                </a:ext>
              </a:extLst>
            </p:cNvPr>
            <p:cNvSpPr/>
            <p:nvPr/>
          </p:nvSpPr>
          <p:spPr>
            <a:xfrm rot="17880000">
              <a:off x="2446669" y="3420084"/>
              <a:ext cx="2941919" cy="25811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F7DA06-6D1B-F1B1-15DD-053ADEE5E89D}"/>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Truncated Cube </a:t>
              </a:r>
              <a:r>
                <a:rPr lang="en-US" sz="3200" b="1">
                  <a:solidFill>
                    <a:srgbClr val="00B050"/>
                  </a:solidFill>
                  <a:cs typeface="Calibri"/>
                </a:rPr>
                <a:t>(</a:t>
              </a:r>
              <a:r>
                <a:rPr lang="en-US" sz="3200" b="1" err="1">
                  <a:solidFill>
                    <a:srgbClr val="00B050"/>
                  </a:solidFill>
                  <a:cs typeface="Calibri"/>
                </a:rPr>
                <a:t>Triakis</a:t>
              </a:r>
              <a:r>
                <a:rPr lang="en-US" sz="3200" b="1">
                  <a:solidFill>
                    <a:srgbClr val="00B050"/>
                  </a:solidFill>
                  <a:cs typeface="Calibri"/>
                </a:rPr>
                <a:t> Octahedron)</a:t>
              </a:r>
              <a:endParaRPr lang="en-US">
                <a:cs typeface="Calibri"/>
              </a:endParaRPr>
            </a:p>
          </p:txBody>
        </p:sp>
      </p:grpSp>
    </p:spTree>
    <p:extLst>
      <p:ext uri="{BB962C8B-B14F-4D97-AF65-F5344CB8AC3E}">
        <p14:creationId xmlns:p14="http://schemas.microsoft.com/office/powerpoint/2010/main" val="374223416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45</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a:t>
              </a:r>
              <a:r>
                <a:rPr lang="en-US" sz="4800">
                  <a:solidFill>
                    <a:srgbClr val="FF0000"/>
                  </a:solidFill>
                  <a:ea typeface="+mn-lt"/>
                  <a:cs typeface="+mn-lt"/>
                </a:rPr>
                <a:t>B</a:t>
              </a:r>
              <a:r>
                <a:rPr lang="en-US" sz="4800" baseline="-25000">
                  <a:solidFill>
                    <a:srgbClr val="FF0000"/>
                  </a:solidFill>
                  <a:ea typeface="+mn-lt"/>
                  <a:cs typeface="+mn-lt"/>
                </a:rPr>
                <a:t>3</a:t>
              </a:r>
              <a:r>
                <a:rPr lang="en-US" sz="4800">
                  <a:ea typeface="+mn-lt"/>
                  <a:cs typeface="+mn-lt"/>
                </a:rPr>
                <a:t>                     H</a:t>
              </a:r>
              <a:r>
                <a:rPr lang="en-US" sz="4800" baseline="-25000">
                  <a:ea typeface="+mn-lt"/>
                  <a:cs typeface="+mn-lt"/>
                </a:rPr>
                <a:t>3</a:t>
              </a:r>
              <a:endParaRPr lang="en-US" sz="4800">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100</a:t>
              </a:r>
            </a:p>
            <a:p>
              <a:r>
                <a:rPr lang="en-US" sz="4800">
                  <a:solidFill>
                    <a:srgbClr val="00B050"/>
                  </a:solidFill>
                  <a:cs typeface="Calibri"/>
                </a:rPr>
                <a:t>010</a:t>
              </a:r>
              <a:endParaRPr lang="en-US">
                <a:solidFill>
                  <a:srgbClr val="00B050"/>
                </a:solidFill>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cs typeface="Calibri"/>
              </a:endParaRPr>
            </a:p>
            <a:p>
              <a:r>
                <a:rPr lang="en-US" sz="4800">
                  <a:ea typeface="+mn-lt"/>
                  <a:cs typeface="+mn-lt"/>
                </a:rPr>
                <a:t>011</a:t>
              </a:r>
            </a:p>
            <a:p>
              <a:r>
                <a:rPr lang="en-US" sz="4800">
                  <a:solidFill>
                    <a:srgbClr val="FF0000"/>
                  </a:solidFill>
                  <a:ea typeface="+mn-lt"/>
                  <a:cs typeface="+mn-lt"/>
                </a:rPr>
                <a:t>111</a:t>
              </a:r>
            </a:p>
          </p:txBody>
        </p:sp>
      </p:grpSp>
      <p:pic>
        <p:nvPicPr>
          <p:cNvPr id="2" name="Graphic 4">
            <a:extLst>
              <a:ext uri="{FF2B5EF4-FFF2-40B4-BE49-F238E27FC236}">
                <a16:creationId xmlns:a16="http://schemas.microsoft.com/office/drawing/2014/main" id="{FC9FD689-84E4-C2A2-DAF4-03F45C2F2C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7743" y="1671046"/>
            <a:ext cx="9248631" cy="5176384"/>
          </a:xfrm>
          <a:prstGeom prst="rect">
            <a:avLst/>
          </a:prstGeom>
        </p:spPr>
      </p:pic>
      <p:grpSp>
        <p:nvGrpSpPr>
          <p:cNvPr id="12" name="Group 11">
            <a:extLst>
              <a:ext uri="{FF2B5EF4-FFF2-40B4-BE49-F238E27FC236}">
                <a16:creationId xmlns:a16="http://schemas.microsoft.com/office/drawing/2014/main" id="{4FAD30C6-A865-AE26-19D3-B19862ECB4D1}"/>
              </a:ext>
            </a:extLst>
          </p:cNvPr>
          <p:cNvGrpSpPr/>
          <p:nvPr/>
        </p:nvGrpSpPr>
        <p:grpSpPr>
          <a:xfrm>
            <a:off x="69796" y="1910372"/>
            <a:ext cx="12099219" cy="4101300"/>
            <a:chOff x="69796" y="1910372"/>
            <a:chExt cx="12099219" cy="4101300"/>
          </a:xfrm>
        </p:grpSpPr>
        <p:sp>
          <p:nvSpPr>
            <p:cNvPr id="6" name="Arrow: Left 5">
              <a:extLst>
                <a:ext uri="{FF2B5EF4-FFF2-40B4-BE49-F238E27FC236}">
                  <a16:creationId xmlns:a16="http://schemas.microsoft.com/office/drawing/2014/main" id="{7017AB47-C5CC-7158-7FEE-E6FEE1339572}"/>
                </a:ext>
              </a:extLst>
            </p:cNvPr>
            <p:cNvSpPr/>
            <p:nvPr/>
          </p:nvSpPr>
          <p:spPr>
            <a:xfrm rot="15180000">
              <a:off x="4409405" y="3886138"/>
              <a:ext cx="4006091" cy="24497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B8C2DBF4-600F-0594-700D-372CAB0D7F02}"/>
                </a:ext>
              </a:extLst>
            </p:cNvPr>
            <p:cNvSpPr/>
            <p:nvPr/>
          </p:nvSpPr>
          <p:spPr>
            <a:xfrm rot="17880000">
              <a:off x="1900347" y="3748347"/>
              <a:ext cx="3717056" cy="3106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77E8E1-6EB4-BD6C-72C0-1B65FCF7253F}"/>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Great Rhombicosidodecahedron </a:t>
              </a:r>
              <a:r>
                <a:rPr lang="en-US" sz="3200" b="1">
                  <a:solidFill>
                    <a:srgbClr val="00B050"/>
                  </a:solidFill>
                  <a:cs typeface="Calibri"/>
                </a:rPr>
                <a:t>(</a:t>
              </a:r>
              <a:r>
                <a:rPr lang="en-US" sz="3200" b="1" err="1">
                  <a:solidFill>
                    <a:srgbClr val="00B050"/>
                  </a:solidFill>
                  <a:cs typeface="Calibri"/>
                </a:rPr>
                <a:t>Disdyakis</a:t>
              </a:r>
              <a:r>
                <a:rPr lang="en-US" sz="3200" b="1">
                  <a:solidFill>
                    <a:srgbClr val="00B050"/>
                  </a:solidFill>
                  <a:cs typeface="Calibri"/>
                </a:rPr>
                <a:t> Dodecahedron)</a:t>
              </a:r>
              <a:endParaRPr lang="en-US">
                <a:cs typeface="Calibri"/>
              </a:endParaRPr>
            </a:p>
          </p:txBody>
        </p:sp>
      </p:grpSp>
    </p:spTree>
    <p:extLst>
      <p:ext uri="{BB962C8B-B14F-4D97-AF65-F5344CB8AC3E}">
        <p14:creationId xmlns:p14="http://schemas.microsoft.com/office/powerpoint/2010/main" val="584568302"/>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46</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cs typeface="Calibri"/>
                </a:rPr>
                <a:t>010</a:t>
              </a:r>
              <a:endParaRPr lang="en-US">
                <a:cs typeface="Calibri"/>
              </a:endParaRPr>
            </a:p>
            <a:p>
              <a:r>
                <a:rPr lang="en-US" sz="4800">
                  <a:ea typeface="+mn-lt"/>
                  <a:cs typeface="+mn-lt"/>
                </a:rPr>
                <a:t>001</a:t>
              </a:r>
              <a:endParaRPr lang="en-US" sz="4800">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solidFill>
                    <a:srgbClr val="00B050"/>
                  </a:solidFill>
                  <a:ea typeface="+mn-lt"/>
                  <a:cs typeface="+mn-lt"/>
                </a:rPr>
                <a:t>111</a:t>
              </a:r>
            </a:p>
          </p:txBody>
        </p:sp>
      </p:grpSp>
      <p:pic>
        <p:nvPicPr>
          <p:cNvPr id="6" name="Graphic 6">
            <a:extLst>
              <a:ext uri="{FF2B5EF4-FFF2-40B4-BE49-F238E27FC236}">
                <a16:creationId xmlns:a16="http://schemas.microsoft.com/office/drawing/2014/main" id="{76349BAF-443D-F2FD-E236-E961CD89F0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0490" y="1714109"/>
            <a:ext cx="10317705" cy="5022019"/>
          </a:xfrm>
          <a:prstGeom prst="rect">
            <a:avLst/>
          </a:prstGeom>
        </p:spPr>
      </p:pic>
      <p:grpSp>
        <p:nvGrpSpPr>
          <p:cNvPr id="12" name="Group 11">
            <a:extLst>
              <a:ext uri="{FF2B5EF4-FFF2-40B4-BE49-F238E27FC236}">
                <a16:creationId xmlns:a16="http://schemas.microsoft.com/office/drawing/2014/main" id="{A793D1C0-9160-D5D5-1C96-3A22DB576EBC}"/>
              </a:ext>
            </a:extLst>
          </p:cNvPr>
          <p:cNvGrpSpPr/>
          <p:nvPr/>
        </p:nvGrpSpPr>
        <p:grpSpPr>
          <a:xfrm>
            <a:off x="69796" y="1634999"/>
            <a:ext cx="12099219" cy="3752237"/>
            <a:chOff x="69796" y="1634999"/>
            <a:chExt cx="12099219" cy="3752237"/>
          </a:xfrm>
        </p:grpSpPr>
        <p:sp>
          <p:nvSpPr>
            <p:cNvPr id="5" name="Arrow: Left 4">
              <a:extLst>
                <a:ext uri="{FF2B5EF4-FFF2-40B4-BE49-F238E27FC236}">
                  <a16:creationId xmlns:a16="http://schemas.microsoft.com/office/drawing/2014/main" id="{8C7576C4-5EC3-D0FD-03E4-5C8BB44CC7D5}"/>
                </a:ext>
              </a:extLst>
            </p:cNvPr>
            <p:cNvSpPr/>
            <p:nvPr/>
          </p:nvSpPr>
          <p:spPr>
            <a:xfrm rot="14040000">
              <a:off x="5487454" y="3075435"/>
              <a:ext cx="3165262" cy="28438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21DAA936-C62E-5762-156F-13E2090C6AFA}"/>
                </a:ext>
              </a:extLst>
            </p:cNvPr>
            <p:cNvSpPr/>
            <p:nvPr/>
          </p:nvSpPr>
          <p:spPr>
            <a:xfrm rot="14280000">
              <a:off x="-561219" y="3393082"/>
              <a:ext cx="3690780" cy="29752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282416-E432-11AA-F78D-F778A6B01728}"/>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Snub Cube </a:t>
              </a:r>
              <a:r>
                <a:rPr lang="en-US" sz="3200" b="1">
                  <a:solidFill>
                    <a:srgbClr val="00B050"/>
                  </a:solidFill>
                  <a:cs typeface="Calibri"/>
                </a:rPr>
                <a:t>(</a:t>
              </a:r>
              <a:r>
                <a:rPr lang="en-US" sz="3200" b="1">
                  <a:solidFill>
                    <a:srgbClr val="00B050"/>
                  </a:solidFill>
                  <a:ea typeface="+mn-lt"/>
                  <a:cs typeface="+mn-lt"/>
                </a:rPr>
                <a:t>Pentagonal Icositetrahedron</a:t>
              </a:r>
              <a:r>
                <a:rPr lang="en-US" sz="3200" b="1">
                  <a:solidFill>
                    <a:srgbClr val="00B050"/>
                  </a:solidFill>
                  <a:cs typeface="Calibri"/>
                </a:rPr>
                <a:t>)</a:t>
              </a:r>
            </a:p>
          </p:txBody>
        </p:sp>
      </p:grpSp>
      <p:sp>
        <p:nvSpPr>
          <p:cNvPr id="14" name="TextBox 13">
            <a:extLst>
              <a:ext uri="{FF2B5EF4-FFF2-40B4-BE49-F238E27FC236}">
                <a16:creationId xmlns:a16="http://schemas.microsoft.com/office/drawing/2014/main" id="{5824B84D-616C-6332-DCCE-808E4475C68B}"/>
              </a:ext>
            </a:extLst>
          </p:cNvPr>
          <p:cNvSpPr txBox="1"/>
          <p:nvPr/>
        </p:nvSpPr>
        <p:spPr>
          <a:xfrm rot="10800000" flipV="1">
            <a:off x="56658" y="2698648"/>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Mirrored Pairs - Irregular Great Rhombicosidodecahedron (</a:t>
            </a:r>
            <a:r>
              <a:rPr lang="en-US" sz="3200" b="1" err="1">
                <a:cs typeface="Calibri"/>
              </a:rPr>
              <a:t>prev</a:t>
            </a:r>
            <a:r>
              <a:rPr lang="en-US" sz="3200" b="1">
                <a:cs typeface="Calibri"/>
              </a:rPr>
              <a:t> slide)</a:t>
            </a:r>
          </a:p>
        </p:txBody>
      </p:sp>
    </p:spTree>
    <p:extLst>
      <p:ext uri="{BB962C8B-B14F-4D97-AF65-F5344CB8AC3E}">
        <p14:creationId xmlns:p14="http://schemas.microsoft.com/office/powerpoint/2010/main" val="215153899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47</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cs typeface="Calibri"/>
                </a:rPr>
                <a:t>010</a:t>
              </a:r>
              <a:endParaRPr lang="en-US">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solidFill>
                    <a:srgbClr val="FF0000"/>
                  </a:solidFill>
                  <a:ea typeface="+mn-lt"/>
                  <a:cs typeface="+mn-lt"/>
                </a:rPr>
                <a:t>110</a:t>
              </a:r>
              <a:endParaRPr lang="en-US">
                <a:solidFill>
                  <a:srgbClr val="FF0000"/>
                </a:solidFill>
              </a:endParaRPr>
            </a:p>
            <a:p>
              <a:r>
                <a:rPr lang="en-US" sz="4800">
                  <a:ea typeface="+mn-lt"/>
                  <a:cs typeface="+mn-lt"/>
                </a:rPr>
                <a:t>011</a:t>
              </a:r>
            </a:p>
            <a:p>
              <a:r>
                <a:rPr lang="en-US" sz="4800">
                  <a:solidFill>
                    <a:srgbClr val="FF0000"/>
                  </a:solidFill>
                  <a:ea typeface="+mn-lt"/>
                  <a:cs typeface="+mn-lt"/>
                </a:rPr>
                <a:t>111</a:t>
              </a:r>
            </a:p>
          </p:txBody>
        </p:sp>
      </p:grpSp>
      <p:pic>
        <p:nvPicPr>
          <p:cNvPr id="2" name="Graphic 4">
            <a:extLst>
              <a:ext uri="{FF2B5EF4-FFF2-40B4-BE49-F238E27FC236}">
                <a16:creationId xmlns:a16="http://schemas.microsoft.com/office/drawing/2014/main" id="{8F6964B1-08FA-760B-2AA8-C3F1AF2B87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8536" y="1750135"/>
            <a:ext cx="5519978" cy="4985051"/>
          </a:xfrm>
          <a:prstGeom prst="rect">
            <a:avLst/>
          </a:prstGeom>
        </p:spPr>
      </p:pic>
      <p:grpSp>
        <p:nvGrpSpPr>
          <p:cNvPr id="12" name="Group 11">
            <a:extLst>
              <a:ext uri="{FF2B5EF4-FFF2-40B4-BE49-F238E27FC236}">
                <a16:creationId xmlns:a16="http://schemas.microsoft.com/office/drawing/2014/main" id="{E8394F89-B5D0-CC54-7CD0-E8A4C3A2A0C3}"/>
              </a:ext>
            </a:extLst>
          </p:cNvPr>
          <p:cNvGrpSpPr/>
          <p:nvPr/>
        </p:nvGrpSpPr>
        <p:grpSpPr>
          <a:xfrm>
            <a:off x="69796" y="1910372"/>
            <a:ext cx="12099219" cy="4343128"/>
            <a:chOff x="69796" y="1910372"/>
            <a:chExt cx="12099219" cy="4343128"/>
          </a:xfrm>
        </p:grpSpPr>
        <p:sp>
          <p:nvSpPr>
            <p:cNvPr id="6" name="Arrow: Left 5">
              <a:extLst>
                <a:ext uri="{FF2B5EF4-FFF2-40B4-BE49-F238E27FC236}">
                  <a16:creationId xmlns:a16="http://schemas.microsoft.com/office/drawing/2014/main" id="{5B0FF734-746D-CB7D-53BC-ED13F42BA633}"/>
                </a:ext>
              </a:extLst>
            </p:cNvPr>
            <p:cNvSpPr/>
            <p:nvPr/>
          </p:nvSpPr>
          <p:spPr>
            <a:xfrm rot="18360000">
              <a:off x="4179744" y="3963743"/>
              <a:ext cx="4281987" cy="29752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D0D899ED-F4C8-2470-9356-3235DEA2F7FD}"/>
                </a:ext>
              </a:extLst>
            </p:cNvPr>
            <p:cNvSpPr/>
            <p:nvPr/>
          </p:nvSpPr>
          <p:spPr>
            <a:xfrm rot="13680000">
              <a:off x="3057374" y="2477709"/>
              <a:ext cx="1076331" cy="31066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7113F8-679F-0599-C315-7ABE8A5E32CD}"/>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Truncated Dodecahedron </a:t>
              </a:r>
              <a:r>
                <a:rPr lang="en-US" sz="3200" b="1">
                  <a:solidFill>
                    <a:srgbClr val="00B050"/>
                  </a:solidFill>
                  <a:cs typeface="Calibri"/>
                </a:rPr>
                <a:t>(</a:t>
              </a:r>
              <a:r>
                <a:rPr lang="en-US" sz="3200" b="1" err="1">
                  <a:solidFill>
                    <a:srgbClr val="00B050"/>
                  </a:solidFill>
                  <a:cs typeface="Calibri"/>
                </a:rPr>
                <a:t>Triakis</a:t>
              </a:r>
              <a:r>
                <a:rPr lang="en-US" sz="3200" b="1">
                  <a:solidFill>
                    <a:srgbClr val="00B050"/>
                  </a:solidFill>
                  <a:cs typeface="Calibri"/>
                </a:rPr>
                <a:t> Icosahedron)</a:t>
              </a:r>
              <a:endParaRPr lang="en-US">
                <a:cs typeface="Calibri"/>
              </a:endParaRPr>
            </a:p>
          </p:txBody>
        </p:sp>
      </p:grpSp>
    </p:spTree>
    <p:extLst>
      <p:ext uri="{BB962C8B-B14F-4D97-AF65-F5344CB8AC3E}">
        <p14:creationId xmlns:p14="http://schemas.microsoft.com/office/powerpoint/2010/main" val="18831246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48</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solidFill>
                    <a:srgbClr val="FF0000"/>
                  </a:solidFill>
                  <a:cs typeface="Calibri"/>
                </a:rPr>
                <a:t>010</a:t>
              </a:r>
              <a:endParaRPr lang="en-US">
                <a:solidFill>
                  <a:srgbClr val="FF0000"/>
                </a:solidFill>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solidFill>
                    <a:srgbClr val="FF0000"/>
                  </a:solidFill>
                  <a:ea typeface="+mn-lt"/>
                  <a:cs typeface="+mn-lt"/>
                </a:rPr>
                <a:t>111</a:t>
              </a:r>
            </a:p>
          </p:txBody>
        </p:sp>
      </p:grpSp>
      <p:pic>
        <p:nvPicPr>
          <p:cNvPr id="2" name="Graphic 4">
            <a:extLst>
              <a:ext uri="{FF2B5EF4-FFF2-40B4-BE49-F238E27FC236}">
                <a16:creationId xmlns:a16="http://schemas.microsoft.com/office/drawing/2014/main" id="{41F0CA95-6D1E-BBBC-FC59-F8C22D823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3921" y="1696628"/>
            <a:ext cx="11159841" cy="4848764"/>
          </a:xfrm>
          <a:prstGeom prst="rect">
            <a:avLst/>
          </a:prstGeom>
        </p:spPr>
      </p:pic>
      <p:grpSp>
        <p:nvGrpSpPr>
          <p:cNvPr id="12" name="Group 11">
            <a:extLst>
              <a:ext uri="{FF2B5EF4-FFF2-40B4-BE49-F238E27FC236}">
                <a16:creationId xmlns:a16="http://schemas.microsoft.com/office/drawing/2014/main" id="{7B31D5E9-8E6E-4D44-0DC5-BF1E958EFB22}"/>
              </a:ext>
            </a:extLst>
          </p:cNvPr>
          <p:cNvGrpSpPr/>
          <p:nvPr/>
        </p:nvGrpSpPr>
        <p:grpSpPr>
          <a:xfrm>
            <a:off x="69796" y="1910372"/>
            <a:ext cx="12099219" cy="3161623"/>
            <a:chOff x="69796" y="1910372"/>
            <a:chExt cx="12099219" cy="3161623"/>
          </a:xfrm>
        </p:grpSpPr>
        <p:sp>
          <p:nvSpPr>
            <p:cNvPr id="6" name="Arrow: Left 5">
              <a:extLst>
                <a:ext uri="{FF2B5EF4-FFF2-40B4-BE49-F238E27FC236}">
                  <a16:creationId xmlns:a16="http://schemas.microsoft.com/office/drawing/2014/main" id="{9A3EF600-AA7A-996A-6619-E8D4FC560D76}"/>
                </a:ext>
              </a:extLst>
            </p:cNvPr>
            <p:cNvSpPr/>
            <p:nvPr/>
          </p:nvSpPr>
          <p:spPr>
            <a:xfrm rot="15060000">
              <a:off x="4994015" y="3488250"/>
              <a:ext cx="2931407" cy="23608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13E6774A-D5F7-E702-BD63-D685A2069F32}"/>
                </a:ext>
              </a:extLst>
            </p:cNvPr>
            <p:cNvSpPr/>
            <p:nvPr/>
          </p:nvSpPr>
          <p:spPr>
            <a:xfrm rot="18300000">
              <a:off x="1540500" y="3442922"/>
              <a:ext cx="2811346" cy="24032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E63080-55E2-53A2-0A1E-6A27666CD5DA}"/>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Icosidodecahedron </a:t>
              </a:r>
              <a:r>
                <a:rPr lang="en-US" sz="3200" b="1">
                  <a:solidFill>
                    <a:srgbClr val="00B050"/>
                  </a:solidFill>
                  <a:cs typeface="Calibri"/>
                </a:rPr>
                <a:t>(Rhombic Triacontahedron)</a:t>
              </a:r>
              <a:endParaRPr lang="en-US">
                <a:cs typeface="Calibri"/>
              </a:endParaRPr>
            </a:p>
          </p:txBody>
        </p:sp>
      </p:grpSp>
    </p:spTree>
    <p:extLst>
      <p:ext uri="{BB962C8B-B14F-4D97-AF65-F5344CB8AC3E}">
        <p14:creationId xmlns:p14="http://schemas.microsoft.com/office/powerpoint/2010/main" val="233145509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49</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100</a:t>
              </a:r>
            </a:p>
            <a:p>
              <a:r>
                <a:rPr lang="en-US" sz="4800">
                  <a:solidFill>
                    <a:srgbClr val="00B050"/>
                  </a:solidFill>
                  <a:cs typeface="Calibri"/>
                </a:rPr>
                <a:t>010</a:t>
              </a:r>
              <a:endParaRPr lang="en-US">
                <a:solidFill>
                  <a:srgbClr val="00B050"/>
                </a:solidFill>
                <a:cs typeface="Calibri"/>
              </a:endParaRPr>
            </a:p>
            <a:p>
              <a:r>
                <a:rPr lang="en-US" sz="4800">
                  <a:ea typeface="+mn-lt"/>
                  <a:cs typeface="+mn-lt"/>
                </a:rPr>
                <a:t>001</a:t>
              </a:r>
              <a:endParaRPr lang="en-US" sz="4800">
                <a:cs typeface="Calibri"/>
              </a:endParaRPr>
            </a:p>
            <a:p>
              <a:r>
                <a:rPr lang="en-US" sz="4800">
                  <a:ea typeface="+mn-lt"/>
                  <a:cs typeface="+mn-lt"/>
                </a:rPr>
                <a:t>101</a:t>
              </a:r>
            </a:p>
            <a:p>
              <a:r>
                <a:rPr lang="en-US" sz="4800">
                  <a:ea typeface="+mn-lt"/>
                  <a:cs typeface="+mn-lt"/>
                </a:rPr>
                <a:t>110</a:t>
              </a:r>
              <a:endParaRPr lang="en-US"/>
            </a:p>
            <a:p>
              <a:r>
                <a:rPr lang="en-US" sz="4800">
                  <a:solidFill>
                    <a:srgbClr val="FF0000"/>
                  </a:solidFill>
                  <a:ea typeface="+mn-lt"/>
                  <a:cs typeface="+mn-lt"/>
                </a:rPr>
                <a:t>011</a:t>
              </a:r>
            </a:p>
            <a:p>
              <a:r>
                <a:rPr lang="en-US" sz="4800">
                  <a:solidFill>
                    <a:srgbClr val="FF0000"/>
                  </a:solidFill>
                  <a:ea typeface="+mn-lt"/>
                  <a:cs typeface="+mn-lt"/>
                </a:rPr>
                <a:t>111</a:t>
              </a:r>
            </a:p>
          </p:txBody>
        </p:sp>
      </p:grpSp>
      <p:pic>
        <p:nvPicPr>
          <p:cNvPr id="6" name="Graphic 6">
            <a:extLst>
              <a:ext uri="{FF2B5EF4-FFF2-40B4-BE49-F238E27FC236}">
                <a16:creationId xmlns:a16="http://schemas.microsoft.com/office/drawing/2014/main" id="{1480928A-5428-663F-7AD4-B2FA46F82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5620" y="1710542"/>
            <a:ext cx="9433300" cy="5128813"/>
          </a:xfrm>
          <a:prstGeom prst="rect">
            <a:avLst/>
          </a:prstGeom>
        </p:spPr>
      </p:pic>
      <p:grpSp>
        <p:nvGrpSpPr>
          <p:cNvPr id="12" name="Group 11">
            <a:extLst>
              <a:ext uri="{FF2B5EF4-FFF2-40B4-BE49-F238E27FC236}">
                <a16:creationId xmlns:a16="http://schemas.microsoft.com/office/drawing/2014/main" id="{5A181541-221D-E0DB-873C-6F1EC087ED79}"/>
              </a:ext>
            </a:extLst>
          </p:cNvPr>
          <p:cNvGrpSpPr/>
          <p:nvPr/>
        </p:nvGrpSpPr>
        <p:grpSpPr>
          <a:xfrm>
            <a:off x="69796" y="1708754"/>
            <a:ext cx="12099219" cy="4281987"/>
            <a:chOff x="69796" y="1708754"/>
            <a:chExt cx="12099219" cy="4281987"/>
          </a:xfrm>
        </p:grpSpPr>
        <p:sp>
          <p:nvSpPr>
            <p:cNvPr id="5" name="Arrow: Left 4">
              <a:extLst>
                <a:ext uri="{FF2B5EF4-FFF2-40B4-BE49-F238E27FC236}">
                  <a16:creationId xmlns:a16="http://schemas.microsoft.com/office/drawing/2014/main" id="{8CC57C2F-871A-ACAA-5D2A-39C90F7D504A}"/>
                </a:ext>
              </a:extLst>
            </p:cNvPr>
            <p:cNvSpPr/>
            <p:nvPr/>
          </p:nvSpPr>
          <p:spPr>
            <a:xfrm rot="18360000">
              <a:off x="5940227" y="3700984"/>
              <a:ext cx="4281987" cy="29752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582E8AAA-9B50-3FF3-DFCA-DB40DC70D5DA}"/>
                </a:ext>
              </a:extLst>
            </p:cNvPr>
            <p:cNvSpPr/>
            <p:nvPr/>
          </p:nvSpPr>
          <p:spPr>
            <a:xfrm rot="18240000">
              <a:off x="1725227" y="3186023"/>
              <a:ext cx="2771124" cy="28439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A7B459-1230-2A53-E011-6C2D04FA23FE}"/>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Truncated Icosahedron</a:t>
              </a:r>
              <a:r>
                <a:rPr lang="en-US" sz="3200" b="1">
                  <a:solidFill>
                    <a:srgbClr val="00B050"/>
                  </a:solidFill>
                  <a:cs typeface="Calibri"/>
                </a:rPr>
                <a:t> (</a:t>
              </a:r>
              <a:r>
                <a:rPr lang="en-US" sz="3200" b="1" err="1">
                  <a:solidFill>
                    <a:srgbClr val="00B050"/>
                  </a:solidFill>
                  <a:cs typeface="Calibri"/>
                </a:rPr>
                <a:t>Pentakis</a:t>
              </a:r>
              <a:r>
                <a:rPr lang="en-US" sz="3200" b="1">
                  <a:solidFill>
                    <a:srgbClr val="00B050"/>
                  </a:solidFill>
                  <a:cs typeface="Calibri"/>
                </a:rPr>
                <a:t> Dodecahedron)</a:t>
              </a:r>
              <a:endParaRPr lang="en-US">
                <a:cs typeface="Calibri"/>
              </a:endParaRPr>
            </a:p>
          </p:txBody>
        </p:sp>
      </p:grpSp>
    </p:spTree>
    <p:extLst>
      <p:ext uri="{BB962C8B-B14F-4D97-AF65-F5344CB8AC3E}">
        <p14:creationId xmlns:p14="http://schemas.microsoft.com/office/powerpoint/2010/main" val="16535478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A111ED-9C18-2D09-1B6E-5D3C4BD3841F}"/>
              </a:ext>
            </a:extLst>
          </p:cNvPr>
          <p:cNvGrpSpPr/>
          <p:nvPr/>
        </p:nvGrpSpPr>
        <p:grpSpPr>
          <a:xfrm>
            <a:off x="267419" y="960335"/>
            <a:ext cx="11850042" cy="5397405"/>
            <a:chOff x="267419" y="960335"/>
            <a:chExt cx="11850042" cy="5397405"/>
          </a:xfrm>
        </p:grpSpPr>
        <p:pic>
          <p:nvPicPr>
            <p:cNvPr id="6" name="Graphic 6">
              <a:extLst>
                <a:ext uri="{FF2B5EF4-FFF2-40B4-BE49-F238E27FC236}">
                  <a16:creationId xmlns:a16="http://schemas.microsoft.com/office/drawing/2014/main" id="{4FA14C63-A735-4F4A-F26A-8EAD2001E9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419" y="960335"/>
              <a:ext cx="11844066" cy="5397405"/>
            </a:xfrm>
            <a:prstGeom prst="rect">
              <a:avLst/>
            </a:prstGeom>
          </p:spPr>
        </p:pic>
        <p:pic>
          <p:nvPicPr>
            <p:cNvPr id="5" name="Graphic 4">
              <a:extLst>
                <a:ext uri="{FF2B5EF4-FFF2-40B4-BE49-F238E27FC236}">
                  <a16:creationId xmlns:a16="http://schemas.microsoft.com/office/drawing/2014/main" id="{B09375E4-314F-D328-D2AD-D0DC29B7FC79}"/>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8" t="559" r="12192" b="-559"/>
            <a:stretch/>
          </p:blipFill>
          <p:spPr>
            <a:xfrm>
              <a:off x="5649601" y="1068844"/>
              <a:ext cx="6467860" cy="5102323"/>
            </a:xfrm>
            <a:prstGeom prst="rect">
              <a:avLst/>
            </a:prstGeom>
          </p:spPr>
        </p:pic>
      </p:grpSp>
      <p:sp>
        <p:nvSpPr>
          <p:cNvPr id="2" name="Title 1">
            <a:extLst>
              <a:ext uri="{FF2B5EF4-FFF2-40B4-BE49-F238E27FC236}">
                <a16:creationId xmlns:a16="http://schemas.microsoft.com/office/drawing/2014/main" id="{7FB329F8-D59E-92AB-F215-1C209A855EB2}"/>
              </a:ext>
            </a:extLst>
          </p:cNvPr>
          <p:cNvSpPr>
            <a:spLocks noGrp="1"/>
          </p:cNvSpPr>
          <p:nvPr>
            <p:ph type="title"/>
          </p:nvPr>
        </p:nvSpPr>
        <p:spPr/>
        <p:txBody>
          <a:bodyPr/>
          <a:lstStyle/>
          <a:p>
            <a:pPr>
              <a:spcBef>
                <a:spcPct val="20000"/>
              </a:spcBef>
            </a:pPr>
            <a:r>
              <a:rPr lang="en-US" dirty="0">
                <a:ea typeface="+mj-lt"/>
                <a:cs typeface="+mj-lt"/>
              </a:rPr>
              <a:t>Introducing The VisibLie_E8 Tool</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28304AEC-1351-397A-485F-9F97BE52B823}"/>
              </a:ext>
            </a:extLst>
          </p:cNvPr>
          <p:cNvSpPr>
            <a:spLocks noGrp="1"/>
          </p:cNvSpPr>
          <p:nvPr>
            <p:ph type="sldNum" sz="quarter" idx="12"/>
          </p:nvPr>
        </p:nvSpPr>
        <p:spPr/>
        <p:txBody>
          <a:bodyPr/>
          <a:lstStyle/>
          <a:p>
            <a:fld id="{F927E455-AB0E-4536-A5FF-13B3C2EC565F}" type="slidenum">
              <a:rPr lang="en-US" smtClean="0"/>
              <a:pPr/>
              <a:t>5</a:t>
            </a:fld>
            <a:endParaRPr lang="en-US"/>
          </a:p>
        </p:txBody>
      </p:sp>
      <p:grpSp>
        <p:nvGrpSpPr>
          <p:cNvPr id="10" name="Group 9">
            <a:extLst>
              <a:ext uri="{FF2B5EF4-FFF2-40B4-BE49-F238E27FC236}">
                <a16:creationId xmlns:a16="http://schemas.microsoft.com/office/drawing/2014/main" id="{770F7E95-D1D3-2483-7CE5-4CC784179783}"/>
              </a:ext>
            </a:extLst>
          </p:cNvPr>
          <p:cNvGrpSpPr/>
          <p:nvPr/>
        </p:nvGrpSpPr>
        <p:grpSpPr>
          <a:xfrm>
            <a:off x="2427018" y="1261039"/>
            <a:ext cx="8133485" cy="2563520"/>
            <a:chOff x="2427018" y="1261039"/>
            <a:chExt cx="8133485" cy="2563520"/>
          </a:xfrm>
        </p:grpSpPr>
        <p:sp>
          <p:nvSpPr>
            <p:cNvPr id="12" name="Arrow: Left 11">
              <a:extLst>
                <a:ext uri="{FF2B5EF4-FFF2-40B4-BE49-F238E27FC236}">
                  <a16:creationId xmlns:a16="http://schemas.microsoft.com/office/drawing/2014/main" id="{9EA50524-EB59-C52C-73D0-5616C7126AB2}"/>
                </a:ext>
              </a:extLst>
            </p:cNvPr>
            <p:cNvSpPr/>
            <p:nvPr/>
          </p:nvSpPr>
          <p:spPr>
            <a:xfrm rot="5400000">
              <a:off x="6367956" y="1663399"/>
              <a:ext cx="1076862"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08D7E1AD-92A0-695E-AC1A-57BC1EB65FB0}"/>
                </a:ext>
              </a:extLst>
            </p:cNvPr>
            <p:cNvSpPr/>
            <p:nvPr/>
          </p:nvSpPr>
          <p:spPr>
            <a:xfrm>
              <a:off x="2427018" y="2385173"/>
              <a:ext cx="1115785" cy="2993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DF351E-4901-7095-765E-E3F8FCBD078F}"/>
                </a:ext>
              </a:extLst>
            </p:cNvPr>
            <p:cNvSpPr txBox="1"/>
            <p:nvPr/>
          </p:nvSpPr>
          <p:spPr>
            <a:xfrm>
              <a:off x="3544918" y="2347231"/>
              <a:ext cx="7015585" cy="1477328"/>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The code is written to be able to run locally with full capability or in demonstrations over the web in the cloud. It contains 18 integrated mathematical demonstration sections that work together to understand the relationships between math, physics, chemistry, genetics,  neurology, AI, and more.</a:t>
              </a:r>
            </a:p>
          </p:txBody>
        </p:sp>
      </p:grpSp>
      <p:grpSp>
        <p:nvGrpSpPr>
          <p:cNvPr id="24" name="Group 23">
            <a:extLst>
              <a:ext uri="{FF2B5EF4-FFF2-40B4-BE49-F238E27FC236}">
                <a16:creationId xmlns:a16="http://schemas.microsoft.com/office/drawing/2014/main" id="{66DCEE31-1A6F-BAF4-62F0-97C8EF74AD30}"/>
              </a:ext>
            </a:extLst>
          </p:cNvPr>
          <p:cNvGrpSpPr/>
          <p:nvPr/>
        </p:nvGrpSpPr>
        <p:grpSpPr>
          <a:xfrm>
            <a:off x="5627501" y="5403857"/>
            <a:ext cx="4999139" cy="646331"/>
            <a:chOff x="2283327" y="2347231"/>
            <a:chExt cx="4999139" cy="646331"/>
          </a:xfrm>
        </p:grpSpPr>
        <p:sp>
          <p:nvSpPr>
            <p:cNvPr id="22" name="Arrow: Left 21">
              <a:extLst>
                <a:ext uri="{FF2B5EF4-FFF2-40B4-BE49-F238E27FC236}">
                  <a16:creationId xmlns:a16="http://schemas.microsoft.com/office/drawing/2014/main" id="{CA3DE62C-8C6A-59B4-EE70-BABF783DC099}"/>
                </a:ext>
              </a:extLst>
            </p:cNvPr>
            <p:cNvSpPr/>
            <p:nvPr/>
          </p:nvSpPr>
          <p:spPr>
            <a:xfrm>
              <a:off x="2283327" y="2385172"/>
              <a:ext cx="1261591" cy="3152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6E50768-92AC-C00A-F896-9A469BBFE255}"/>
                </a:ext>
              </a:extLst>
            </p:cNvPr>
            <p:cNvSpPr txBox="1"/>
            <p:nvPr/>
          </p:nvSpPr>
          <p:spPr>
            <a:xfrm>
              <a:off x="3544918" y="2347231"/>
              <a:ext cx="3737548" cy="646331"/>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Just select the cells on the right and shift-click to run the entire notebook.</a:t>
              </a:r>
              <a:endParaRPr lang="en-US" dirty="0"/>
            </a:p>
          </p:txBody>
        </p:sp>
      </p:grpSp>
    </p:spTree>
    <p:extLst>
      <p:ext uri="{BB962C8B-B14F-4D97-AF65-F5344CB8AC3E}">
        <p14:creationId xmlns:p14="http://schemas.microsoft.com/office/powerpoint/2010/main" val="346807181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50</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100</a:t>
              </a:r>
            </a:p>
            <a:p>
              <a:r>
                <a:rPr lang="en-US" sz="4800">
                  <a:cs typeface="Calibri"/>
                </a:rPr>
                <a:t>010</a:t>
              </a:r>
              <a:endParaRPr lang="en-US">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solidFill>
                    <a:srgbClr val="FF0000"/>
                  </a:solidFill>
                  <a:ea typeface="+mn-lt"/>
                  <a:cs typeface="+mn-lt"/>
                </a:rPr>
                <a:t>101</a:t>
              </a:r>
            </a:p>
            <a:p>
              <a:r>
                <a:rPr lang="en-US" sz="4800">
                  <a:ea typeface="+mn-lt"/>
                  <a:cs typeface="+mn-lt"/>
                </a:rPr>
                <a:t>110</a:t>
              </a:r>
              <a:endParaRPr lang="en-US"/>
            </a:p>
            <a:p>
              <a:r>
                <a:rPr lang="en-US" sz="4800">
                  <a:ea typeface="+mn-lt"/>
                  <a:cs typeface="+mn-lt"/>
                </a:rPr>
                <a:t>011</a:t>
              </a:r>
            </a:p>
            <a:p>
              <a:r>
                <a:rPr lang="en-US" sz="4800">
                  <a:solidFill>
                    <a:srgbClr val="FF0000"/>
                  </a:solidFill>
                  <a:ea typeface="+mn-lt"/>
                  <a:cs typeface="+mn-lt"/>
                </a:rPr>
                <a:t>111</a:t>
              </a:r>
            </a:p>
          </p:txBody>
        </p:sp>
      </p:grpSp>
      <p:pic>
        <p:nvPicPr>
          <p:cNvPr id="2" name="Graphic 5">
            <a:extLst>
              <a:ext uri="{FF2B5EF4-FFF2-40B4-BE49-F238E27FC236}">
                <a16:creationId xmlns:a16="http://schemas.microsoft.com/office/drawing/2014/main" id="{901B54CA-5D2A-9692-2801-DF4658AA32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400" y="1615343"/>
            <a:ext cx="10041833" cy="5233231"/>
          </a:xfrm>
          <a:prstGeom prst="rect">
            <a:avLst/>
          </a:prstGeom>
        </p:spPr>
      </p:pic>
      <p:grpSp>
        <p:nvGrpSpPr>
          <p:cNvPr id="12" name="Group 11">
            <a:extLst>
              <a:ext uri="{FF2B5EF4-FFF2-40B4-BE49-F238E27FC236}">
                <a16:creationId xmlns:a16="http://schemas.microsoft.com/office/drawing/2014/main" id="{A07C673B-D326-368B-5F31-B0A2913D442F}"/>
              </a:ext>
            </a:extLst>
          </p:cNvPr>
          <p:cNvGrpSpPr/>
          <p:nvPr/>
        </p:nvGrpSpPr>
        <p:grpSpPr>
          <a:xfrm>
            <a:off x="69796" y="1883250"/>
            <a:ext cx="12099219" cy="4045503"/>
            <a:chOff x="69796" y="1883250"/>
            <a:chExt cx="12099219" cy="4045503"/>
          </a:xfrm>
        </p:grpSpPr>
        <p:sp>
          <p:nvSpPr>
            <p:cNvPr id="6" name="Arrow: Left 5">
              <a:extLst>
                <a:ext uri="{FF2B5EF4-FFF2-40B4-BE49-F238E27FC236}">
                  <a16:creationId xmlns:a16="http://schemas.microsoft.com/office/drawing/2014/main" id="{434619DA-7F0A-BD92-DF55-BB2E5F9374AB}"/>
                </a:ext>
              </a:extLst>
            </p:cNvPr>
            <p:cNvSpPr/>
            <p:nvPr/>
          </p:nvSpPr>
          <p:spPr>
            <a:xfrm rot="18300000">
              <a:off x="8072821" y="3770376"/>
              <a:ext cx="4045503" cy="27125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D536BF4B-BB0E-29D1-AD34-C8B452406C4F}"/>
                </a:ext>
              </a:extLst>
            </p:cNvPr>
            <p:cNvSpPr/>
            <p:nvPr/>
          </p:nvSpPr>
          <p:spPr>
            <a:xfrm rot="14280000">
              <a:off x="4101089" y="2537406"/>
              <a:ext cx="1470470" cy="27125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49CB83-20DF-9D4E-66E7-C6803E69E5CA}"/>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Small </a:t>
              </a:r>
              <a:r>
                <a:rPr lang="en-US" sz="3200" b="1">
                  <a:ea typeface="+mn-lt"/>
                  <a:cs typeface="+mn-lt"/>
                </a:rPr>
                <a:t>Rhombicosidodecahedron </a:t>
              </a:r>
              <a:r>
                <a:rPr lang="en-US" sz="3200" b="1">
                  <a:solidFill>
                    <a:srgbClr val="00B050"/>
                  </a:solidFill>
                  <a:ea typeface="+mn-lt"/>
                  <a:cs typeface="+mn-lt"/>
                </a:rPr>
                <a:t>(Deltoidal </a:t>
              </a:r>
              <a:r>
                <a:rPr lang="en-US" sz="3200" b="1" err="1">
                  <a:solidFill>
                    <a:srgbClr val="00B050"/>
                  </a:solidFill>
                  <a:ea typeface="+mn-lt"/>
                  <a:cs typeface="+mn-lt"/>
                </a:rPr>
                <a:t>Hexacontahedron</a:t>
              </a:r>
              <a:r>
                <a:rPr lang="en-US" sz="3200" b="1">
                  <a:solidFill>
                    <a:srgbClr val="00B050"/>
                  </a:solidFill>
                  <a:ea typeface="+mn-lt"/>
                  <a:cs typeface="+mn-lt"/>
                </a:rPr>
                <a:t>)</a:t>
              </a:r>
              <a:endParaRPr lang="en-US" err="1"/>
            </a:p>
          </p:txBody>
        </p:sp>
      </p:grpSp>
    </p:spTree>
    <p:extLst>
      <p:ext uri="{BB962C8B-B14F-4D97-AF65-F5344CB8AC3E}">
        <p14:creationId xmlns:p14="http://schemas.microsoft.com/office/powerpoint/2010/main" val="190121908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51</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100</a:t>
              </a:r>
            </a:p>
            <a:p>
              <a:r>
                <a:rPr lang="en-US" sz="4800">
                  <a:cs typeface="Calibri"/>
                </a:rPr>
                <a:t>010</a:t>
              </a:r>
              <a:endParaRPr lang="en-US">
                <a:cs typeface="Calibri"/>
              </a:endParaRPr>
            </a:p>
            <a:p>
              <a:r>
                <a:rPr lang="en-US" sz="4800">
                  <a:ea typeface="+mn-lt"/>
                  <a:cs typeface="+mn-lt"/>
                </a:rPr>
                <a:t>001</a:t>
              </a:r>
              <a:endParaRPr lang="en-US" sz="4800">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ea typeface="+mn-lt"/>
                  <a:cs typeface="+mn-lt"/>
                </a:rPr>
                <a:t>111</a:t>
              </a:r>
            </a:p>
          </p:txBody>
        </p:sp>
      </p:grpSp>
      <p:pic>
        <p:nvPicPr>
          <p:cNvPr id="5" name="Graphic 5">
            <a:extLst>
              <a:ext uri="{FF2B5EF4-FFF2-40B4-BE49-F238E27FC236}">
                <a16:creationId xmlns:a16="http://schemas.microsoft.com/office/drawing/2014/main" id="{081E9F1B-7375-5B69-1082-CC78E7E453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5273" y="1709061"/>
            <a:ext cx="10973270" cy="4667671"/>
          </a:xfrm>
          <a:prstGeom prst="rect">
            <a:avLst/>
          </a:prstGeom>
        </p:spPr>
      </p:pic>
      <p:grpSp>
        <p:nvGrpSpPr>
          <p:cNvPr id="12" name="Group 11">
            <a:extLst>
              <a:ext uri="{FF2B5EF4-FFF2-40B4-BE49-F238E27FC236}">
                <a16:creationId xmlns:a16="http://schemas.microsoft.com/office/drawing/2014/main" id="{DDDB4301-E08C-552E-E5FE-C48A22F12F92}"/>
              </a:ext>
            </a:extLst>
          </p:cNvPr>
          <p:cNvGrpSpPr/>
          <p:nvPr/>
        </p:nvGrpSpPr>
        <p:grpSpPr>
          <a:xfrm>
            <a:off x="69796" y="1634999"/>
            <a:ext cx="12099219" cy="3752237"/>
            <a:chOff x="69796" y="1634999"/>
            <a:chExt cx="12099219" cy="3752237"/>
          </a:xfrm>
        </p:grpSpPr>
        <p:sp>
          <p:nvSpPr>
            <p:cNvPr id="6" name="Arrow: Left 5">
              <a:extLst>
                <a:ext uri="{FF2B5EF4-FFF2-40B4-BE49-F238E27FC236}">
                  <a16:creationId xmlns:a16="http://schemas.microsoft.com/office/drawing/2014/main" id="{C5C2B5C6-C056-7848-ECDC-BADFF8268012}"/>
                </a:ext>
              </a:extLst>
            </p:cNvPr>
            <p:cNvSpPr/>
            <p:nvPr/>
          </p:nvSpPr>
          <p:spPr>
            <a:xfrm rot="14040000">
              <a:off x="5487454" y="3075435"/>
              <a:ext cx="3165262" cy="28438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933259F4-5847-A925-A111-444C59BE336F}"/>
                </a:ext>
              </a:extLst>
            </p:cNvPr>
            <p:cNvSpPr/>
            <p:nvPr/>
          </p:nvSpPr>
          <p:spPr>
            <a:xfrm rot="14280000">
              <a:off x="-561219" y="3393082"/>
              <a:ext cx="3690780" cy="29752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56CB6E4-673D-C029-3AFC-9BFAD86799F3}"/>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Snub Dodecahedron </a:t>
              </a:r>
              <a:r>
                <a:rPr lang="en-US" sz="3200" b="1">
                  <a:solidFill>
                    <a:srgbClr val="00B050"/>
                  </a:solidFill>
                  <a:cs typeface="Calibri"/>
                </a:rPr>
                <a:t>(</a:t>
              </a:r>
              <a:r>
                <a:rPr lang="en-US" sz="3200" b="1">
                  <a:solidFill>
                    <a:srgbClr val="00B050"/>
                  </a:solidFill>
                  <a:ea typeface="+mn-lt"/>
                  <a:cs typeface="+mn-lt"/>
                </a:rPr>
                <a:t>Pentagonal </a:t>
              </a:r>
              <a:r>
                <a:rPr lang="en-US" sz="3200" b="1" err="1">
                  <a:solidFill>
                    <a:srgbClr val="00B050"/>
                  </a:solidFill>
                  <a:ea typeface="+mn-lt"/>
                  <a:cs typeface="+mn-lt"/>
                </a:rPr>
                <a:t>Hexacontahedron</a:t>
              </a:r>
              <a:r>
                <a:rPr lang="en-US" sz="3200" b="1">
                  <a:solidFill>
                    <a:srgbClr val="00B050"/>
                  </a:solidFill>
                  <a:cs typeface="Calibri"/>
                </a:rPr>
                <a:t>)</a:t>
              </a:r>
            </a:p>
          </p:txBody>
        </p:sp>
      </p:grpSp>
      <p:sp>
        <p:nvSpPr>
          <p:cNvPr id="15" name="TextBox 14">
            <a:extLst>
              <a:ext uri="{FF2B5EF4-FFF2-40B4-BE49-F238E27FC236}">
                <a16:creationId xmlns:a16="http://schemas.microsoft.com/office/drawing/2014/main" id="{F698BB2E-675A-58AA-A2AA-0CC271C528D2}"/>
              </a:ext>
            </a:extLst>
          </p:cNvPr>
          <p:cNvSpPr txBox="1"/>
          <p:nvPr/>
        </p:nvSpPr>
        <p:spPr>
          <a:xfrm rot="10800000" flipV="1">
            <a:off x="56658" y="2698648"/>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Mirrored Pairs - Irregular Great Rhombicosidodecahedron (next slide)</a:t>
            </a:r>
          </a:p>
        </p:txBody>
      </p:sp>
    </p:spTree>
    <p:extLst>
      <p:ext uri="{BB962C8B-B14F-4D97-AF65-F5344CB8AC3E}">
        <p14:creationId xmlns:p14="http://schemas.microsoft.com/office/powerpoint/2010/main" val="121959452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a:ea typeface="+mj-lt"/>
                <a:cs typeface="+mj-lt"/>
              </a:rPr>
              <a:t>The 13 Archimedean Solids with their Catalan </a:t>
            </a:r>
            <a:r>
              <a:rPr lang="en-US" sz="4000">
                <a:solidFill>
                  <a:srgbClr val="00B050"/>
                </a:solidFill>
                <a:ea typeface="+mj-lt"/>
                <a:cs typeface="+mj-lt"/>
              </a:rPr>
              <a:t>Duals</a:t>
            </a:r>
            <a:br>
              <a:rPr lang="en-US" sz="4000">
                <a:solidFill>
                  <a:srgbClr val="00B050"/>
                </a:solidFill>
                <a:ea typeface="+mj-lt"/>
                <a:cs typeface="+mj-lt"/>
              </a:rPr>
            </a:br>
            <a:r>
              <a:rPr lang="en-US" sz="4000">
                <a:ea typeface="+mj-lt"/>
                <a:cs typeface="+mj-lt"/>
              </a:rPr>
              <a:t>with some Johnson and Near-miss Johnsons</a:t>
            </a:r>
            <a:br>
              <a:rPr lang="en-US" sz="4000">
                <a:ea typeface="+mj-lt"/>
                <a:cs typeface="+mj-lt"/>
              </a:rPr>
            </a:br>
            <a:endParaRPr lang="en-US" sz="400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52</a:t>
            </a:fld>
            <a:endParaRPr lang="en-US"/>
          </a:p>
        </p:txBody>
      </p:sp>
      <p:grpSp>
        <p:nvGrpSpPr>
          <p:cNvPr id="10" name="Group 9">
            <a:extLst>
              <a:ext uri="{FF2B5EF4-FFF2-40B4-BE49-F238E27FC236}">
                <a16:creationId xmlns:a16="http://schemas.microsoft.com/office/drawing/2014/main" id="{0D7F3FC1-E0F7-F145-BBE9-240D5AFF2789}"/>
              </a:ext>
            </a:extLst>
          </p:cNvPr>
          <p:cNvGrpSpPr/>
          <p:nvPr/>
        </p:nvGrpSpPr>
        <p:grpSpPr>
          <a:xfrm>
            <a:off x="6804" y="921882"/>
            <a:ext cx="12172948" cy="5966195"/>
            <a:chOff x="6804" y="921882"/>
            <a:chExt cx="12172948" cy="5966195"/>
          </a:xfrm>
        </p:grpSpPr>
        <p:sp>
          <p:nvSpPr>
            <p:cNvPr id="8" name="TextBox 7">
              <a:extLst>
                <a:ext uri="{FF2B5EF4-FFF2-40B4-BE49-F238E27FC236}">
                  <a16:creationId xmlns:a16="http://schemas.microsoft.com/office/drawing/2014/main" id="{40D38BEC-DCDE-BF32-C9D0-0ABCAD70BEB0}"/>
                </a:ext>
              </a:extLst>
            </p:cNvPr>
            <p:cNvSpPr txBox="1"/>
            <p:nvPr/>
          </p:nvSpPr>
          <p:spPr>
            <a:xfrm>
              <a:off x="2047875" y="921882"/>
              <a:ext cx="10131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cs typeface="Calibri"/>
                </a:rPr>
                <a:t>A</a:t>
              </a:r>
              <a:r>
                <a:rPr lang="en-US" sz="4800" baseline="-25000">
                  <a:cs typeface="Calibri"/>
                </a:rPr>
                <a:t>3             </a:t>
              </a:r>
              <a:r>
                <a:rPr lang="en-US" sz="4800">
                  <a:cs typeface="Calibri"/>
                </a:rPr>
                <a:t>         </a:t>
              </a:r>
              <a:r>
                <a:rPr lang="en-US" sz="4800">
                  <a:ea typeface="+mn-lt"/>
                  <a:cs typeface="+mn-lt"/>
                </a:rPr>
                <a:t>    B</a:t>
              </a:r>
              <a:r>
                <a:rPr lang="en-US" sz="4800" baseline="-25000">
                  <a:ea typeface="+mn-lt"/>
                  <a:cs typeface="+mn-lt"/>
                </a:rPr>
                <a:t>3</a:t>
              </a:r>
              <a:r>
                <a:rPr lang="en-US" sz="4800">
                  <a:ea typeface="+mn-lt"/>
                  <a:cs typeface="+mn-lt"/>
                </a:rPr>
                <a:t>                     </a:t>
              </a:r>
              <a:r>
                <a:rPr lang="en-US" sz="4800">
                  <a:solidFill>
                    <a:srgbClr val="FF0000"/>
                  </a:solidFill>
                  <a:ea typeface="+mn-lt"/>
                  <a:cs typeface="+mn-lt"/>
                </a:rPr>
                <a:t>H</a:t>
              </a:r>
              <a:r>
                <a:rPr lang="en-US" sz="4800" baseline="-25000">
                  <a:solidFill>
                    <a:srgbClr val="FF0000"/>
                  </a:solidFill>
                  <a:ea typeface="+mn-lt"/>
                  <a:cs typeface="+mn-lt"/>
                </a:rPr>
                <a:t>3</a:t>
              </a:r>
              <a:endParaRPr lang="en-US" sz="4800">
                <a:solidFill>
                  <a:srgbClr val="FF0000"/>
                </a:solidFill>
                <a:ea typeface="+mn-lt"/>
                <a:cs typeface="+mn-lt"/>
              </a:endParaRPr>
            </a:p>
          </p:txBody>
        </p:sp>
        <p:sp>
          <p:nvSpPr>
            <p:cNvPr id="9" name="TextBox 8">
              <a:extLst>
                <a:ext uri="{FF2B5EF4-FFF2-40B4-BE49-F238E27FC236}">
                  <a16:creationId xmlns:a16="http://schemas.microsoft.com/office/drawing/2014/main" id="{4D354723-F631-5531-8E94-D4A6EC54DCD9}"/>
                </a:ext>
              </a:extLst>
            </p:cNvPr>
            <p:cNvSpPr txBox="1"/>
            <p:nvPr/>
          </p:nvSpPr>
          <p:spPr>
            <a:xfrm>
              <a:off x="6804" y="1625098"/>
              <a:ext cx="15321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00B050"/>
                  </a:solidFill>
                  <a:cs typeface="Calibri"/>
                </a:rPr>
                <a:t>100</a:t>
              </a:r>
            </a:p>
            <a:p>
              <a:r>
                <a:rPr lang="en-US" sz="4800">
                  <a:cs typeface="Calibri"/>
                </a:rPr>
                <a:t>010</a:t>
              </a:r>
              <a:endParaRPr lang="en-US">
                <a:cs typeface="Calibri"/>
              </a:endParaRPr>
            </a:p>
            <a:p>
              <a:r>
                <a:rPr lang="en-US" sz="4800">
                  <a:solidFill>
                    <a:srgbClr val="00B050"/>
                  </a:solidFill>
                  <a:ea typeface="+mn-lt"/>
                  <a:cs typeface="+mn-lt"/>
                </a:rPr>
                <a:t>001</a:t>
              </a:r>
              <a:endParaRPr lang="en-US" sz="4800">
                <a:solidFill>
                  <a:srgbClr val="00B050"/>
                </a:solidFill>
                <a:cs typeface="Calibri"/>
              </a:endParaRPr>
            </a:p>
            <a:p>
              <a:r>
                <a:rPr lang="en-US" sz="4800">
                  <a:ea typeface="+mn-lt"/>
                  <a:cs typeface="+mn-lt"/>
                </a:rPr>
                <a:t>101</a:t>
              </a:r>
            </a:p>
            <a:p>
              <a:r>
                <a:rPr lang="en-US" sz="4800">
                  <a:ea typeface="+mn-lt"/>
                  <a:cs typeface="+mn-lt"/>
                </a:rPr>
                <a:t>110</a:t>
              </a:r>
              <a:endParaRPr lang="en-US"/>
            </a:p>
            <a:p>
              <a:r>
                <a:rPr lang="en-US" sz="4800">
                  <a:ea typeface="+mn-lt"/>
                  <a:cs typeface="+mn-lt"/>
                </a:rPr>
                <a:t>011</a:t>
              </a:r>
            </a:p>
            <a:p>
              <a:r>
                <a:rPr lang="en-US" sz="4800">
                  <a:solidFill>
                    <a:srgbClr val="FF0000"/>
                  </a:solidFill>
                  <a:ea typeface="+mn-lt"/>
                  <a:cs typeface="+mn-lt"/>
                </a:rPr>
                <a:t>111</a:t>
              </a:r>
            </a:p>
          </p:txBody>
        </p:sp>
      </p:grpSp>
      <p:pic>
        <p:nvPicPr>
          <p:cNvPr id="5" name="Graphic 5">
            <a:extLst>
              <a:ext uri="{FF2B5EF4-FFF2-40B4-BE49-F238E27FC236}">
                <a16:creationId xmlns:a16="http://schemas.microsoft.com/office/drawing/2014/main" id="{081E9F1B-7375-5B69-1082-CC78E7E4534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721"/>
          <a:stretch/>
        </p:blipFill>
        <p:spPr>
          <a:xfrm>
            <a:off x="1254035" y="1625098"/>
            <a:ext cx="10757861" cy="5205666"/>
          </a:xfrm>
          <a:prstGeom prst="rect">
            <a:avLst/>
          </a:prstGeom>
        </p:spPr>
      </p:pic>
      <p:grpSp>
        <p:nvGrpSpPr>
          <p:cNvPr id="13" name="Group 12">
            <a:extLst>
              <a:ext uri="{FF2B5EF4-FFF2-40B4-BE49-F238E27FC236}">
                <a16:creationId xmlns:a16="http://schemas.microsoft.com/office/drawing/2014/main" id="{5FC119D0-B505-7F85-2B40-099FBE81A486}"/>
              </a:ext>
            </a:extLst>
          </p:cNvPr>
          <p:cNvGrpSpPr/>
          <p:nvPr/>
        </p:nvGrpSpPr>
        <p:grpSpPr>
          <a:xfrm>
            <a:off x="69796" y="1754006"/>
            <a:ext cx="12099219" cy="3173536"/>
            <a:chOff x="69796" y="1754006"/>
            <a:chExt cx="12099219" cy="3173536"/>
          </a:xfrm>
        </p:grpSpPr>
        <p:sp>
          <p:nvSpPr>
            <p:cNvPr id="7" name="Arrow: Left 6">
              <a:extLst>
                <a:ext uri="{FF2B5EF4-FFF2-40B4-BE49-F238E27FC236}">
                  <a16:creationId xmlns:a16="http://schemas.microsoft.com/office/drawing/2014/main" id="{1572E96A-CA27-0268-C824-FFD6E5E1B9C5}"/>
                </a:ext>
              </a:extLst>
            </p:cNvPr>
            <p:cNvSpPr/>
            <p:nvPr/>
          </p:nvSpPr>
          <p:spPr>
            <a:xfrm rot="13492710" flipV="1">
              <a:off x="6611100" y="3672730"/>
              <a:ext cx="4981235" cy="3088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90D094A8-824F-3D65-72F7-161F72E04C0D}"/>
                </a:ext>
              </a:extLst>
            </p:cNvPr>
            <p:cNvSpPr/>
            <p:nvPr/>
          </p:nvSpPr>
          <p:spPr>
            <a:xfrm rot="13614203">
              <a:off x="1327509" y="3192080"/>
              <a:ext cx="3173536" cy="29738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5CAA14-FC89-46AC-D6CA-10D0EC72692C}"/>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mn-lt"/>
                  <a:cs typeface="+mn-lt"/>
                </a:rPr>
                <a:t>Great Rhombicosidodecahedron </a:t>
              </a:r>
              <a:r>
                <a:rPr lang="en-US" sz="3200" b="1">
                  <a:solidFill>
                    <a:srgbClr val="00B050"/>
                  </a:solidFill>
                  <a:ea typeface="+mn-lt"/>
                  <a:cs typeface="+mn-lt"/>
                </a:rPr>
                <a:t>(</a:t>
              </a:r>
              <a:r>
                <a:rPr lang="en-US" sz="3200" b="1" err="1">
                  <a:solidFill>
                    <a:srgbClr val="00B050"/>
                  </a:solidFill>
                  <a:ea typeface="+mn-lt"/>
                  <a:cs typeface="+mn-lt"/>
                </a:rPr>
                <a:t>Disdyakis</a:t>
              </a:r>
              <a:r>
                <a:rPr lang="en-US" sz="3200" b="1">
                  <a:solidFill>
                    <a:srgbClr val="00B050"/>
                  </a:solidFill>
                  <a:ea typeface="+mn-lt"/>
                  <a:cs typeface="+mn-lt"/>
                </a:rPr>
                <a:t> Triacontahedron</a:t>
              </a:r>
              <a:r>
                <a:rPr lang="en-US" sz="3200" b="1">
                  <a:solidFill>
                    <a:srgbClr val="00B050"/>
                  </a:solidFill>
                  <a:cs typeface="Calibri"/>
                </a:rPr>
                <a:t>)</a:t>
              </a:r>
              <a:endParaRPr lang="en-US">
                <a:solidFill>
                  <a:srgbClr val="00B050"/>
                </a:solidFill>
                <a:cs typeface="Calibri"/>
              </a:endParaRPr>
            </a:p>
          </p:txBody>
        </p:sp>
      </p:grpSp>
    </p:spTree>
    <p:extLst>
      <p:ext uri="{BB962C8B-B14F-4D97-AF65-F5344CB8AC3E}">
        <p14:creationId xmlns:p14="http://schemas.microsoft.com/office/powerpoint/2010/main" val="312203270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C613CA2-8E12-3ED6-0A9B-3EBB8040BF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376" y="1004798"/>
            <a:ext cx="5719418" cy="4379734"/>
          </a:xfrm>
          <a:prstGeom prst="rect">
            <a:avLst/>
          </a:prstGeom>
        </p:spPr>
      </p:pic>
      <p:pic>
        <p:nvPicPr>
          <p:cNvPr id="17" name="Graphic 16">
            <a:extLst>
              <a:ext uri="{FF2B5EF4-FFF2-40B4-BE49-F238E27FC236}">
                <a16:creationId xmlns:a16="http://schemas.microsoft.com/office/drawing/2014/main" id="{FE136FDD-A007-AFE9-A290-FA3823521D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586" y="888103"/>
            <a:ext cx="6847823" cy="5969897"/>
          </a:xfrm>
          <a:prstGeom prst="rect">
            <a:avLst/>
          </a:prstGeom>
        </p:spPr>
      </p:pic>
      <p:sp>
        <p:nvSpPr>
          <p:cNvPr id="3" name="Title 2">
            <a:extLst>
              <a:ext uri="{FF2B5EF4-FFF2-40B4-BE49-F238E27FC236}">
                <a16:creationId xmlns:a16="http://schemas.microsoft.com/office/drawing/2014/main" id="{26EAB722-7538-A4B1-DCE4-AB3455CF99E2}"/>
              </a:ext>
            </a:extLst>
          </p:cNvPr>
          <p:cNvSpPr>
            <a:spLocks noGrp="1"/>
          </p:cNvSpPr>
          <p:nvPr>
            <p:ph type="title"/>
          </p:nvPr>
        </p:nvSpPr>
        <p:spPr/>
        <p:txBody>
          <a:bodyPr>
            <a:noAutofit/>
          </a:bodyPr>
          <a:lstStyle/>
          <a:p>
            <a:r>
              <a:rPr lang="en-US" sz="4000" dirty="0">
                <a:ea typeface="+mj-lt"/>
                <a:cs typeface="+mj-lt"/>
              </a:rPr>
              <a:t>The 13 Archimedean Solids with their Catalan </a:t>
            </a:r>
            <a:r>
              <a:rPr lang="en-US" sz="4000" dirty="0">
                <a:solidFill>
                  <a:srgbClr val="00B050"/>
                </a:solidFill>
                <a:ea typeface="+mj-lt"/>
                <a:cs typeface="+mj-lt"/>
              </a:rPr>
              <a:t>Duals</a:t>
            </a:r>
            <a:br>
              <a:rPr lang="en-US" sz="4000" dirty="0">
                <a:solidFill>
                  <a:srgbClr val="00B050"/>
                </a:solidFill>
                <a:ea typeface="+mj-lt"/>
                <a:cs typeface="+mj-lt"/>
              </a:rPr>
            </a:br>
            <a:r>
              <a:rPr lang="en-US" sz="4000" dirty="0">
                <a:ea typeface="+mj-lt"/>
                <a:cs typeface="+mj-lt"/>
              </a:rPr>
              <a:t>with some Johnson and </a:t>
            </a:r>
            <a:r>
              <a:rPr lang="en-US" sz="4000" dirty="0">
                <a:solidFill>
                  <a:srgbClr val="FF0000"/>
                </a:solidFill>
                <a:ea typeface="+mj-lt"/>
                <a:cs typeface="+mj-lt"/>
              </a:rPr>
              <a:t>Near-miss Johnsons</a:t>
            </a:r>
            <a:br>
              <a:rPr lang="en-US" sz="4000" dirty="0">
                <a:ea typeface="+mj-lt"/>
                <a:cs typeface="+mj-lt"/>
              </a:rPr>
            </a:br>
            <a:endParaRPr lang="en-US" sz="4000" dirty="0">
              <a:ea typeface="+mj-lt"/>
              <a:cs typeface="+mj-lt"/>
            </a:endParaRPr>
          </a:p>
        </p:txBody>
      </p:sp>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53</a:t>
            </a:fld>
            <a:endParaRPr lang="en-US"/>
          </a:p>
        </p:txBody>
      </p:sp>
      <p:grpSp>
        <p:nvGrpSpPr>
          <p:cNvPr id="13" name="Group 12">
            <a:extLst>
              <a:ext uri="{FF2B5EF4-FFF2-40B4-BE49-F238E27FC236}">
                <a16:creationId xmlns:a16="http://schemas.microsoft.com/office/drawing/2014/main" id="{5FC119D0-B505-7F85-2B40-099FBE81A486}"/>
              </a:ext>
            </a:extLst>
          </p:cNvPr>
          <p:cNvGrpSpPr/>
          <p:nvPr/>
        </p:nvGrpSpPr>
        <p:grpSpPr>
          <a:xfrm>
            <a:off x="69796" y="1817921"/>
            <a:ext cx="12099219" cy="3992951"/>
            <a:chOff x="69796" y="1817921"/>
            <a:chExt cx="12099219" cy="3992951"/>
          </a:xfrm>
        </p:grpSpPr>
        <p:sp>
          <p:nvSpPr>
            <p:cNvPr id="7" name="Arrow: Left 6">
              <a:extLst>
                <a:ext uri="{FF2B5EF4-FFF2-40B4-BE49-F238E27FC236}">
                  <a16:creationId xmlns:a16="http://schemas.microsoft.com/office/drawing/2014/main" id="{1572E96A-CA27-0268-C824-FFD6E5E1B9C5}"/>
                </a:ext>
              </a:extLst>
            </p:cNvPr>
            <p:cNvSpPr/>
            <p:nvPr/>
          </p:nvSpPr>
          <p:spPr>
            <a:xfrm rot="14040000">
              <a:off x="8108814" y="3659064"/>
              <a:ext cx="3992951" cy="31066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90D094A8-824F-3D65-72F7-161F72E04C0D}"/>
                </a:ext>
              </a:extLst>
            </p:cNvPr>
            <p:cNvSpPr/>
            <p:nvPr/>
          </p:nvSpPr>
          <p:spPr>
            <a:xfrm rot="18320103">
              <a:off x="633092" y="3115851"/>
              <a:ext cx="2600332" cy="2843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5CAA14-FC89-46AC-D6CA-10D0EC72692C}"/>
                </a:ext>
              </a:extLst>
            </p:cNvPr>
            <p:cNvSpPr txBox="1"/>
            <p:nvPr/>
          </p:nvSpPr>
          <p:spPr>
            <a:xfrm rot="10800000" flipV="1">
              <a:off x="69796" y="1910372"/>
              <a:ext cx="12099219" cy="58477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err="1">
                  <a:ea typeface="+mn-lt"/>
                  <a:cs typeface="+mn-lt"/>
                </a:rPr>
                <a:t>Pentakis</a:t>
              </a:r>
              <a:r>
                <a:rPr lang="en-US" sz="3200" b="1" dirty="0">
                  <a:ea typeface="+mn-lt"/>
                  <a:cs typeface="+mn-lt"/>
                </a:rPr>
                <a:t> Icosidodecahedron </a:t>
              </a:r>
              <a:r>
                <a:rPr lang="en-US" sz="3200" b="1" dirty="0">
                  <a:solidFill>
                    <a:srgbClr val="00B050"/>
                  </a:solidFill>
                  <a:ea typeface="+mn-lt"/>
                  <a:cs typeface="+mn-lt"/>
                </a:rPr>
                <a:t>(Chamfered Dodecahedron</a:t>
              </a:r>
              <a:r>
                <a:rPr lang="en-US" sz="3200" b="1" dirty="0">
                  <a:solidFill>
                    <a:srgbClr val="00B050"/>
                  </a:solidFill>
                  <a:cs typeface="Calibri"/>
                </a:rPr>
                <a:t>)</a:t>
              </a:r>
              <a:endParaRPr lang="en-US" dirty="0">
                <a:solidFill>
                  <a:srgbClr val="00B050"/>
                </a:solidFill>
                <a:cs typeface="Calibri"/>
              </a:endParaRPr>
            </a:p>
          </p:txBody>
        </p:sp>
      </p:grpSp>
      <p:sp>
        <p:nvSpPr>
          <p:cNvPr id="18" name="TextBox 17">
            <a:extLst>
              <a:ext uri="{FF2B5EF4-FFF2-40B4-BE49-F238E27FC236}">
                <a16:creationId xmlns:a16="http://schemas.microsoft.com/office/drawing/2014/main" id="{3A22211D-038E-1B09-4B74-A8E467CD01DF}"/>
              </a:ext>
            </a:extLst>
          </p:cNvPr>
          <p:cNvSpPr txBox="1"/>
          <p:nvPr/>
        </p:nvSpPr>
        <p:spPr>
          <a:xfrm rot="10800000" flipV="1">
            <a:off x="107229" y="5337569"/>
            <a:ext cx="5719418" cy="1384995"/>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mn-lt"/>
                <a:cs typeface="+mn-lt"/>
              </a:rPr>
              <a:t>These are 3D (</a:t>
            </a:r>
            <a:r>
              <a:rPr lang="en-US" sz="2800" b="1" dirty="0" err="1">
                <a:ea typeface="+mn-lt"/>
                <a:cs typeface="+mn-lt"/>
              </a:rPr>
              <a:t>x,y,z</a:t>
            </a:r>
            <a:r>
              <a:rPr lang="en-US" sz="2800" b="1" dirty="0">
                <a:ea typeface="+mn-lt"/>
                <a:cs typeface="+mn-lt"/>
              </a:rPr>
              <a:t>) convex hulls projected from 4D group H4</a:t>
            </a:r>
          </a:p>
          <a:p>
            <a:pPr algn="ctr"/>
            <a:r>
              <a:rPr lang="en-US" sz="2800" b="1">
                <a:ea typeface="+mn-lt"/>
                <a:cs typeface="+mn-lt"/>
              </a:rPr>
              <a:t>(shown here </a:t>
            </a:r>
            <a:r>
              <a:rPr lang="en-US" sz="2800" b="1" dirty="0">
                <a:ea typeface="+mn-lt"/>
                <a:cs typeface="+mn-lt"/>
              </a:rPr>
              <a:t>with 4</a:t>
            </a:r>
            <a:r>
              <a:rPr lang="en-US" sz="2800" b="1" baseline="30000" dirty="0">
                <a:ea typeface="+mn-lt"/>
                <a:cs typeface="+mn-lt"/>
              </a:rPr>
              <a:t>th</a:t>
            </a:r>
            <a:r>
              <a:rPr lang="en-US" sz="2800" b="1" dirty="0">
                <a:ea typeface="+mn-lt"/>
                <a:cs typeface="+mn-lt"/>
              </a:rPr>
              <a:t> Dim w=0)</a:t>
            </a:r>
            <a:endParaRPr lang="en-US" sz="1600" dirty="0">
              <a:cs typeface="Calibri"/>
            </a:endParaRPr>
          </a:p>
        </p:txBody>
      </p:sp>
    </p:spTree>
    <p:extLst>
      <p:ext uri="{BB962C8B-B14F-4D97-AF65-F5344CB8AC3E}">
        <p14:creationId xmlns:p14="http://schemas.microsoft.com/office/powerpoint/2010/main" val="268642719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4DEFB5-CAFE-6A01-BF32-EF2E0FB382DD}"/>
              </a:ext>
            </a:extLst>
          </p:cNvPr>
          <p:cNvSpPr>
            <a:spLocks noGrp="1"/>
          </p:cNvSpPr>
          <p:nvPr>
            <p:ph type="sldNum" sz="quarter" idx="12"/>
          </p:nvPr>
        </p:nvSpPr>
        <p:spPr/>
        <p:txBody>
          <a:bodyPr/>
          <a:lstStyle/>
          <a:p>
            <a:fld id="{F927E455-AB0E-4536-A5FF-13B3C2EC565F}" type="slidenum">
              <a:rPr lang="en-US" smtClean="0"/>
              <a:pPr/>
              <a:t>54</a:t>
            </a:fld>
            <a:endParaRPr lang="en-US"/>
          </a:p>
        </p:txBody>
      </p:sp>
      <p:sp>
        <p:nvSpPr>
          <p:cNvPr id="7" name="Title 1">
            <a:extLst>
              <a:ext uri="{FF2B5EF4-FFF2-40B4-BE49-F238E27FC236}">
                <a16:creationId xmlns:a16="http://schemas.microsoft.com/office/drawing/2014/main" id="{2C2152E0-BBEC-4289-2CD0-416A99A76BD0}"/>
              </a:ext>
            </a:extLst>
          </p:cNvPr>
          <p:cNvSpPr txBox="1">
            <a:spLocks/>
          </p:cNvSpPr>
          <p:nvPr/>
        </p:nvSpPr>
        <p:spPr>
          <a:xfrm>
            <a:off x="152400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Agenda</a:t>
            </a:r>
          </a:p>
        </p:txBody>
      </p:sp>
      <p:sp>
        <p:nvSpPr>
          <p:cNvPr id="9" name="Content Placeholder 2">
            <a:extLst>
              <a:ext uri="{FF2B5EF4-FFF2-40B4-BE49-F238E27FC236}">
                <a16:creationId xmlns:a16="http://schemas.microsoft.com/office/drawing/2014/main" id="{7975B101-AEDD-335D-FA0A-88BD72962D77}"/>
              </a:ext>
            </a:extLst>
          </p:cNvPr>
          <p:cNvSpPr>
            <a:spLocks noGrp="1"/>
          </p:cNvSpPr>
          <p:nvPr>
            <p:ph idx="1"/>
          </p:nvPr>
        </p:nvSpPr>
        <p:spPr>
          <a:xfrm>
            <a:off x="161027" y="764722"/>
            <a:ext cx="12024905" cy="6097643"/>
          </a:xfrm>
        </p:spPr>
        <p:txBody>
          <a:bodyPr vert="horz" lIns="91440" tIns="45720" rIns="91440" bIns="45720" rtlCol="0" anchor="t">
            <a:noAutofit/>
          </a:bodyPr>
          <a:lstStyle/>
          <a:p>
            <a:r>
              <a:rPr lang="en-US" sz="2800" dirty="0">
                <a:ea typeface="+mn-lt"/>
                <a:cs typeface="+mn-lt"/>
                <a:hlinkClick r:id="rId2" action="ppaction://hlinksldjump"/>
              </a:rPr>
              <a:t>Introducing the Mathematica™ based VisibLie-E8 Tool</a:t>
            </a:r>
            <a:endParaRPr lang="en-US" sz="2800" dirty="0">
              <a:ea typeface="+mn-lt"/>
              <a:cs typeface="+mn-lt"/>
              <a:hlinkClick r:id="rId3">
                <a:extLst>
                  <a:ext uri="{A12FA001-AC4F-418D-AE19-62706E023703}">
                    <ahyp:hlinkClr xmlns:ahyp="http://schemas.microsoft.com/office/drawing/2018/hyperlinkcolor" val="tx"/>
                  </a:ext>
                </a:extLst>
              </a:hlinkClick>
            </a:endParaRPr>
          </a:p>
          <a:p>
            <a:pPr lvl="1"/>
            <a:r>
              <a:rPr lang="en-US" sz="2200" dirty="0">
                <a:solidFill>
                  <a:srgbClr val="969696"/>
                </a:solidFill>
                <a:cs typeface="Calibri"/>
              </a:rPr>
              <a:t>The Coxeter-Dynkin Visualizer (Groups, Weyl Orbits, </a:t>
            </a:r>
            <a:r>
              <a:rPr lang="en-US" sz="2200" dirty="0" err="1">
                <a:solidFill>
                  <a:srgbClr val="969696"/>
                </a:solidFill>
                <a:cs typeface="Calibri"/>
              </a:rPr>
              <a:t>Hasse</a:t>
            </a:r>
            <a:r>
              <a:rPr lang="en-US" sz="2200" dirty="0">
                <a:solidFill>
                  <a:srgbClr val="969696"/>
                </a:solidFill>
                <a:cs typeface="Calibri"/>
              </a:rPr>
              <a:t> Diagrams, etc.)</a:t>
            </a:r>
            <a:endParaRPr lang="en-US" sz="2200" dirty="0">
              <a:solidFill>
                <a:srgbClr val="969696"/>
              </a:solidFill>
              <a:ea typeface="Calibri"/>
              <a:cs typeface="Calibri"/>
            </a:endParaRPr>
          </a:p>
          <a:p>
            <a:pPr lvl="1"/>
            <a:r>
              <a:rPr lang="en-US" sz="2200" dirty="0">
                <a:solidFill>
                  <a:srgbClr val="969696"/>
                </a:solidFill>
                <a:ea typeface="+mn-lt"/>
                <a:cs typeface="+mn-lt"/>
              </a:rPr>
              <a:t>The (Bi)Quaternion/(Bi)Octonion/</a:t>
            </a:r>
            <a:r>
              <a:rPr lang="en-US" sz="2200" dirty="0" err="1">
                <a:solidFill>
                  <a:srgbClr val="969696"/>
                </a:solidFill>
                <a:ea typeface="+mn-lt"/>
                <a:cs typeface="+mn-lt"/>
              </a:rPr>
              <a:t>Sedenion</a:t>
            </a:r>
            <a:r>
              <a:rPr lang="en-US" sz="2200" dirty="0">
                <a:solidFill>
                  <a:srgbClr val="969696"/>
                </a:solidFill>
                <a:ea typeface="+mn-lt"/>
                <a:cs typeface="+mn-lt"/>
              </a:rPr>
              <a:t> Engine (Fano Plane/Cube/Tesseract, etc.)</a:t>
            </a:r>
          </a:p>
          <a:p>
            <a:pPr lvl="1"/>
            <a:r>
              <a:rPr lang="en-US" sz="2200" dirty="0">
                <a:solidFill>
                  <a:srgbClr val="969696"/>
                </a:solidFill>
                <a:cs typeface="Calibri"/>
              </a:rPr>
              <a:t>The VisibLie_E8 Hyperdimensional Visualizer (2D/3D Projections, etc.)</a:t>
            </a:r>
            <a:endParaRPr lang="en-US" sz="2200" dirty="0">
              <a:solidFill>
                <a:srgbClr val="969696"/>
              </a:solidFill>
              <a:ea typeface="Calibri"/>
              <a:cs typeface="Calibri"/>
            </a:endParaRPr>
          </a:p>
          <a:p>
            <a:r>
              <a:rPr lang="en-US" sz="2800" dirty="0">
                <a:ea typeface="+mn-lt"/>
                <a:cs typeface="+mn-lt"/>
                <a:hlinkClick r:id="rId4" action="ppaction://hlinksldjump"/>
              </a:rPr>
              <a:t>Introducing the Dimensions (0 to 8, ∞)</a:t>
            </a:r>
            <a:endParaRPr lang="en-US" sz="2800" dirty="0">
              <a:ea typeface="+mn-lt"/>
              <a:cs typeface="+mn-lt"/>
              <a:hlinkClick r:id="rId5"/>
            </a:endParaRPr>
          </a:p>
          <a:p>
            <a:pPr lvl="1"/>
            <a:r>
              <a:rPr lang="en-US" sz="2200" dirty="0">
                <a:solidFill>
                  <a:schemeClr val="bg1">
                    <a:lumMod val="50000"/>
                  </a:schemeClr>
                </a:solidFill>
              </a:rPr>
              <a:t>0D points, 1D edges &amp; 2D faces</a:t>
            </a:r>
            <a:r>
              <a:rPr lang="en-US" sz="2200" dirty="0">
                <a:solidFill>
                  <a:schemeClr val="bg1">
                    <a:lumMod val="50000"/>
                  </a:schemeClr>
                </a:solidFill>
                <a:ea typeface="+mn-lt"/>
                <a:cs typeface="+mn-lt"/>
              </a:rPr>
              <a:t> (A2, B2=C2, </a:t>
            </a:r>
            <a:r>
              <a:rPr lang="en-US" sz="2200" dirty="0">
                <a:solidFill>
                  <a:schemeClr val="bg1">
                    <a:lumMod val="50000"/>
                  </a:schemeClr>
                </a:solidFill>
              </a:rPr>
              <a:t>G2, H2 Groups)</a:t>
            </a:r>
            <a:endParaRPr lang="en-US" sz="2200" dirty="0">
              <a:solidFill>
                <a:schemeClr val="bg1">
                  <a:lumMod val="50000"/>
                </a:schemeClr>
              </a:solidFill>
              <a:ea typeface="+mn-lt"/>
              <a:cs typeface="+mn-lt"/>
            </a:endParaRPr>
          </a:p>
          <a:p>
            <a:pPr lvl="1"/>
            <a:r>
              <a:rPr lang="en-US" sz="2200" dirty="0">
                <a:solidFill>
                  <a:schemeClr val="bg1">
                    <a:lumMod val="50000"/>
                  </a:schemeClr>
                </a:solidFill>
                <a:ea typeface="+mn-lt"/>
                <a:cs typeface="+mn-lt"/>
              </a:rPr>
              <a:t>3D cells &amp; </a:t>
            </a:r>
            <a:r>
              <a:rPr lang="en-US" sz="2200" dirty="0" err="1">
                <a:solidFill>
                  <a:schemeClr val="bg1">
                    <a:lumMod val="50000"/>
                  </a:schemeClr>
                </a:solidFill>
                <a:ea typeface="+mn-lt"/>
                <a:cs typeface="+mn-lt"/>
              </a:rPr>
              <a:t>polyhedra</a:t>
            </a:r>
            <a:r>
              <a:rPr lang="en-US" sz="2200" dirty="0">
                <a:solidFill>
                  <a:schemeClr val="bg1">
                    <a:lumMod val="50000"/>
                  </a:schemeClr>
                </a:solidFill>
                <a:ea typeface="+mn-lt"/>
                <a:cs typeface="+mn-lt"/>
              </a:rPr>
              <a:t> (A3, B3, H3 Groups)</a:t>
            </a:r>
          </a:p>
          <a:p>
            <a:pPr lvl="1"/>
            <a:r>
              <a:rPr lang="en-US" sz="2200" dirty="0">
                <a:solidFill>
                  <a:schemeClr val="bg1">
                    <a:lumMod val="50000"/>
                  </a:schemeClr>
                </a:solidFill>
                <a:cs typeface="Calibri"/>
              </a:rPr>
              <a:t>4D</a:t>
            </a:r>
            <a:r>
              <a:rPr lang="en-US" sz="2200" dirty="0">
                <a:solidFill>
                  <a:schemeClr val="bg1">
                    <a:lumMod val="50000"/>
                  </a:schemeClr>
                </a:solidFill>
                <a:ea typeface="+mn-lt"/>
                <a:cs typeface="+mn-lt"/>
              </a:rPr>
              <a:t>  cells &amp; </a:t>
            </a:r>
            <a:r>
              <a:rPr lang="en-US" sz="2200" dirty="0" err="1">
                <a:solidFill>
                  <a:schemeClr val="bg1">
                    <a:lumMod val="50000"/>
                  </a:schemeClr>
                </a:solidFill>
                <a:ea typeface="+mn-lt"/>
                <a:cs typeface="+mn-lt"/>
              </a:rPr>
              <a:t>polychora</a:t>
            </a:r>
            <a:r>
              <a:rPr lang="en-US" sz="2200" dirty="0">
                <a:solidFill>
                  <a:schemeClr val="bg1">
                    <a:lumMod val="50000"/>
                  </a:schemeClr>
                </a:solidFill>
                <a:ea typeface="+mn-lt"/>
                <a:cs typeface="+mn-lt"/>
              </a:rPr>
              <a:t> (A4, C4, D4, F4, H4 Groups)</a:t>
            </a:r>
          </a:p>
          <a:p>
            <a:pPr lvl="1"/>
            <a:r>
              <a:rPr lang="en-US" sz="2200" dirty="0">
                <a:solidFill>
                  <a:schemeClr val="bg1">
                    <a:lumMod val="50000"/>
                  </a:schemeClr>
                </a:solidFill>
                <a:ea typeface="+mn-lt"/>
                <a:cs typeface="+mn-lt"/>
              </a:rPr>
              <a:t>5D-8D cells &amp; polytopes (A5, C6, D6, E6, E7, E8=BC8+D8 Groups)</a:t>
            </a:r>
          </a:p>
          <a:p>
            <a:r>
              <a:rPr lang="en-US" sz="2800" dirty="0">
                <a:hlinkClick r:id="rId6" action="ppaction://hlinksldjump"/>
              </a:rPr>
              <a:t>Generating Solid Convex</a:t>
            </a:r>
            <a:r>
              <a:rPr lang="en-US" sz="2800" dirty="0">
                <a:ea typeface="+mn-lt"/>
                <a:cs typeface="+mn-lt"/>
                <a:hlinkClick r:id="rId6" action="ppaction://hlinksldjump"/>
              </a:rPr>
              <a:t> Hulls from Quaternions and their Weyl Group Orbits</a:t>
            </a:r>
            <a:endParaRPr lang="en-US" sz="2800" dirty="0">
              <a:ea typeface="+mn-lt"/>
              <a:cs typeface="+mn-lt"/>
            </a:endParaRPr>
          </a:p>
          <a:p>
            <a:pPr lvl="1"/>
            <a:r>
              <a:rPr lang="en-US" sz="2200" dirty="0">
                <a:solidFill>
                  <a:schemeClr val="bg1">
                    <a:lumMod val="50000"/>
                  </a:schemeClr>
                </a:solidFill>
                <a:ea typeface="+mn-lt"/>
                <a:cs typeface="+mn-lt"/>
              </a:rPr>
              <a:t>The 5 Platonic Solids, which includes duals</a:t>
            </a:r>
          </a:p>
          <a:p>
            <a:pPr lvl="1"/>
            <a:r>
              <a:rPr lang="en-US" sz="2200" dirty="0">
                <a:solidFill>
                  <a:schemeClr val="bg1">
                    <a:lumMod val="50000"/>
                  </a:schemeClr>
                </a:solidFill>
                <a:ea typeface="+mn-lt"/>
                <a:cs typeface="+mn-lt"/>
              </a:rPr>
              <a:t>The 13 Archimedean Solids and their Catalan Duals, with some Johnson and Near-miss Johnsons</a:t>
            </a:r>
            <a:endParaRPr lang="en-US" dirty="0">
              <a:solidFill>
                <a:schemeClr val="bg1">
                  <a:lumMod val="50000"/>
                </a:schemeClr>
              </a:solidFill>
              <a:cs typeface="Calibri"/>
            </a:endParaRPr>
          </a:p>
          <a:p>
            <a:r>
              <a:rPr lang="en-US" sz="2600" dirty="0">
                <a:solidFill>
                  <a:srgbClr val="FF0000"/>
                </a:solidFill>
                <a:ea typeface="+mn-lt"/>
                <a:cs typeface="+mn-lt"/>
              </a:rPr>
              <a:t>4D </a:t>
            </a:r>
            <a:r>
              <a:rPr lang="en-US" sz="2600" dirty="0" err="1">
                <a:solidFill>
                  <a:srgbClr val="FF0000"/>
                </a:solidFill>
                <a:ea typeface="+mn-lt"/>
                <a:cs typeface="+mn-lt"/>
              </a:rPr>
              <a:t>Polychora</a:t>
            </a:r>
            <a:r>
              <a:rPr lang="en-US" sz="2600" dirty="0">
                <a:solidFill>
                  <a:srgbClr val="FF0000"/>
                </a:solidFill>
                <a:ea typeface="+mn-lt"/>
                <a:cs typeface="+mn-lt"/>
              </a:rPr>
              <a:t> w/Duals, including the Dual Snub 24-Cell</a:t>
            </a:r>
            <a:endParaRPr lang="en-US" sz="2600" dirty="0">
              <a:solidFill>
                <a:srgbClr val="FF0000"/>
              </a:solidFill>
              <a:ea typeface="Calibri"/>
              <a:cs typeface="Calibri"/>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300218958"/>
      </p:ext>
    </p:extLst>
  </p:cSld>
  <p:clrMapOvr>
    <a:masterClrMapping/>
  </p:clrMapOvr>
  <p:transition spd="med">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05000" y="1981200"/>
            <a:ext cx="6400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0" y="3962400"/>
            <a:ext cx="46482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F927E455-AB0E-4536-A5FF-13B3C2EC565F}" type="slidenum">
              <a:rPr lang="en-US" smtClean="0"/>
              <a:pPr/>
              <a:t>55</a:t>
            </a:fld>
            <a:endParaRPr lang="en-US"/>
          </a:p>
        </p:txBody>
      </p:sp>
      <p:sp>
        <p:nvSpPr>
          <p:cNvPr id="10"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sp>
        <p:nvSpPr>
          <p:cNvPr id="30" name="Title 6"/>
          <p:cNvSpPr txBox="1">
            <a:spLocks/>
          </p:cNvSpPr>
          <p:nvPr/>
        </p:nvSpPr>
        <p:spPr>
          <a:xfrm>
            <a:off x="0" y="457200"/>
            <a:ext cx="12192000" cy="1055076"/>
          </a:xfrm>
          <a:prstGeom prst="rect">
            <a:avLst/>
          </a:prstGeom>
        </p:spPr>
        <p:txBody>
          <a:bodyPr vert="horz" lIns="91440" tIns="45720" rIns="91440" bIns="45720" rtlCol="0" anchor="ctr">
            <a:noAutofit/>
          </a:bodyPr>
          <a:lstStyle/>
          <a:p>
            <a:pPr algn="ctr"/>
            <a:r>
              <a:rPr lang="en-US" sz="2400">
                <a:ea typeface="+mn-lt"/>
                <a:cs typeface="+mn-lt"/>
              </a:rPr>
              <a:t>(T)</a:t>
            </a:r>
            <a:r>
              <a:rPr lang="en-US" sz="2400" err="1">
                <a:ea typeface="+mn-lt"/>
                <a:cs typeface="+mn-lt"/>
              </a:rPr>
              <a:t>etrahedral</a:t>
            </a:r>
            <a:r>
              <a:rPr lang="en-US" sz="2400">
                <a:ea typeface="+mn-lt"/>
                <a:cs typeface="+mn-lt"/>
              </a:rPr>
              <a:t> elements=D4(24)=16-Cell</a:t>
            </a:r>
            <a:r>
              <a:rPr lang="en-US" sz="2400"/>
              <a:t>(BC4)+8-Cell(</a:t>
            </a:r>
            <a:r>
              <a:rPr lang="en-US" sz="2400" err="1">
                <a:ea typeface="+mn-lt"/>
                <a:cs typeface="+mn-lt"/>
              </a:rPr>
              <a:t>TriRectified</a:t>
            </a:r>
            <a:r>
              <a:rPr lang="en-US" sz="2400">
                <a:ea typeface="+mn-lt"/>
                <a:cs typeface="+mn-lt"/>
              </a:rPr>
              <a:t> </a:t>
            </a:r>
            <a:r>
              <a:rPr lang="en-US" sz="2400"/>
              <a:t>BC4)=24-Cell</a:t>
            </a:r>
            <a:endParaRPr lang="en-US"/>
          </a:p>
          <a:p>
            <a:pPr algn="ctr"/>
            <a:r>
              <a:rPr lang="en-US" sz="2400"/>
              <a:t>Alternate (or "Dual" of Self Dual D4) T'=Rectified BC4 (16-Cell):</a:t>
            </a:r>
            <a:br>
              <a:rPr lang="en-US" sz="2400"/>
            </a:br>
            <a:r>
              <a:rPr lang="en-US" sz="2400"/>
              <a:t>F4(48)=T+T' and T+T'+</a:t>
            </a:r>
            <a:r>
              <a:rPr lang="el-GR" sz="2400"/>
              <a:t>ϕ(</a:t>
            </a:r>
            <a:r>
              <a:rPr lang="en-US" sz="2400"/>
              <a:t>T+T')</a:t>
            </a:r>
            <a:r>
              <a:rPr lang="en-US" sz="2400">
                <a:ea typeface="+mn-lt"/>
                <a:cs typeface="+mn-lt"/>
              </a:rPr>
              <a:t> </a:t>
            </a:r>
            <a:r>
              <a:rPr lang="en-US" sz="2400"/>
              <a:t>are 2X(48 of 112) integer vertex parts of E8 folded to (I=H4)+</a:t>
            </a:r>
            <a:r>
              <a:rPr lang="el-GR" sz="2400"/>
              <a:t>ϕH4</a:t>
            </a:r>
            <a:endParaRPr lang="en-US">
              <a:cs typeface="Calibri"/>
            </a:endParaRPr>
          </a:p>
        </p:txBody>
      </p:sp>
      <p:sp>
        <p:nvSpPr>
          <p:cNvPr id="31" name="Rectangle 30"/>
          <p:cNvSpPr/>
          <p:nvPr/>
        </p:nvSpPr>
        <p:spPr>
          <a:xfrm>
            <a:off x="1500554" y="1576755"/>
            <a:ext cx="9144000" cy="646331"/>
          </a:xfrm>
          <a:prstGeom prst="rect">
            <a:avLst/>
          </a:prstGeom>
        </p:spPr>
        <p:txBody>
          <a:bodyPr wrap="square">
            <a:spAutoFit/>
          </a:bodyPr>
          <a:lstStyle/>
          <a:p>
            <a:pPr lvl="0" algn="ctr">
              <a:spcBef>
                <a:spcPct val="0"/>
              </a:spcBef>
            </a:pPr>
            <a:r>
              <a:rPr lang="en-US"/>
              <a:t>Orthogonal projection in 3 dimensions with {x=1,y=1,z=1,w=0} </a:t>
            </a:r>
          </a:p>
          <a:p>
            <a:pPr lvl="0" algn="ctr">
              <a:spcBef>
                <a:spcPct val="0"/>
              </a:spcBef>
            </a:pPr>
            <a:r>
              <a:rPr lang="en-US"/>
              <a:t>all other permutations simply rotate the structure</a:t>
            </a:r>
          </a:p>
        </p:txBody>
      </p:sp>
      <p:grpSp>
        <p:nvGrpSpPr>
          <p:cNvPr id="39" name="Group 38"/>
          <p:cNvGrpSpPr/>
          <p:nvPr/>
        </p:nvGrpSpPr>
        <p:grpSpPr>
          <a:xfrm>
            <a:off x="3579218" y="4038601"/>
            <a:ext cx="7064542" cy="2514601"/>
            <a:chOff x="2055218" y="4038600"/>
            <a:chExt cx="7064542" cy="2514601"/>
          </a:xfrm>
        </p:grpSpPr>
        <p:sp>
          <p:nvSpPr>
            <p:cNvPr id="14" name="Rectangle 13"/>
            <p:cNvSpPr/>
            <p:nvPr/>
          </p:nvSpPr>
          <p:spPr>
            <a:xfrm>
              <a:off x="2055218" y="5105400"/>
              <a:ext cx="626069" cy="369332"/>
            </a:xfrm>
            <a:prstGeom prst="rect">
              <a:avLst/>
            </a:prstGeom>
          </p:spPr>
          <p:txBody>
            <a:bodyPr wrap="none">
              <a:spAutoFit/>
            </a:bodyPr>
            <a:lstStyle/>
            <a:p>
              <a:r>
                <a:rPr lang="el-GR"/>
                <a:t>ϕ</a:t>
              </a:r>
              <a:r>
                <a:rPr lang="en-US"/>
                <a:t>T’=</a:t>
              </a:r>
            </a:p>
          </p:txBody>
        </p:sp>
        <p:grpSp>
          <p:nvGrpSpPr>
            <p:cNvPr id="17" name="Group 16"/>
            <p:cNvGrpSpPr/>
            <p:nvPr/>
          </p:nvGrpSpPr>
          <p:grpSpPr>
            <a:xfrm>
              <a:off x="2743200" y="4038600"/>
              <a:ext cx="2922851" cy="2309813"/>
              <a:chOff x="2590800" y="1828800"/>
              <a:chExt cx="2922851" cy="2309813"/>
            </a:xfrm>
          </p:grpSpPr>
          <p:pic>
            <p:nvPicPr>
              <p:cNvPr id="18" name="Picture 3"/>
              <p:cNvPicPr>
                <a:picLocks noChangeAspect="1" noChangeArrowheads="1"/>
              </p:cNvPicPr>
              <p:nvPr/>
            </p:nvPicPr>
            <p:blipFill>
              <a:blip r:embed="rId3" cstate="print"/>
              <a:srcRect/>
              <a:stretch>
                <a:fillRect/>
              </a:stretch>
            </p:blipFill>
            <p:spPr bwMode="auto">
              <a:xfrm>
                <a:off x="2819400" y="2286000"/>
                <a:ext cx="2424113" cy="1852613"/>
              </a:xfrm>
              <a:prstGeom prst="rect">
                <a:avLst/>
              </a:prstGeom>
              <a:noFill/>
              <a:ln w="9525">
                <a:noFill/>
                <a:miter lim="800000"/>
                <a:headEnd/>
                <a:tailEnd/>
              </a:ln>
            </p:spPr>
          </p:pic>
          <p:sp>
            <p:nvSpPr>
              <p:cNvPr id="19" name="TextBox 18"/>
              <p:cNvSpPr txBox="1"/>
              <p:nvPr/>
            </p:nvSpPr>
            <p:spPr>
              <a:xfrm>
                <a:off x="2590800" y="1828800"/>
                <a:ext cx="2922851" cy="369332"/>
              </a:xfrm>
              <a:prstGeom prst="rect">
                <a:avLst/>
              </a:prstGeom>
              <a:noFill/>
            </p:spPr>
            <p:txBody>
              <a:bodyPr wrap="none" rtlCol="0">
                <a:spAutoFit/>
              </a:bodyPr>
              <a:lstStyle/>
              <a:p>
                <a:r>
                  <a:rPr lang="en-US"/>
                  <a:t>Sorted Positive (2*3+3*2) T’=</a:t>
                </a:r>
              </a:p>
            </p:txBody>
          </p:sp>
        </p:grpSp>
        <p:pic>
          <p:nvPicPr>
            <p:cNvPr id="25" name="Picture 5"/>
            <p:cNvPicPr>
              <a:picLocks noChangeAspect="1" noChangeArrowheads="1"/>
            </p:cNvPicPr>
            <p:nvPr/>
          </p:nvPicPr>
          <p:blipFill>
            <a:blip r:embed="rId4" cstate="print"/>
            <a:srcRect/>
            <a:stretch>
              <a:fillRect/>
            </a:stretch>
          </p:blipFill>
          <p:spPr bwMode="auto">
            <a:xfrm>
              <a:off x="7136089" y="4953000"/>
              <a:ext cx="1617145" cy="1600201"/>
            </a:xfrm>
            <a:prstGeom prst="rect">
              <a:avLst/>
            </a:prstGeom>
            <a:noFill/>
            <a:ln w="9525" cap="flat">
              <a:noFill/>
              <a:round/>
              <a:headEnd/>
              <a:tailEnd/>
            </a:ln>
            <a:effectLst/>
          </p:spPr>
        </p:pic>
        <p:sp>
          <p:nvSpPr>
            <p:cNvPr id="32" name="Text Box 16"/>
            <p:cNvSpPr txBox="1">
              <a:spLocks noChangeArrowheads="1"/>
            </p:cNvSpPr>
            <p:nvPr/>
          </p:nvSpPr>
          <p:spPr bwMode="auto">
            <a:xfrm>
              <a:off x="8077200" y="4419600"/>
              <a:ext cx="1042560" cy="716811"/>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T' 24-Cell</a:t>
              </a:r>
            </a:p>
            <a:p>
              <a:pPr algn="ctr">
                <a:tabLst>
                  <a:tab pos="656650" algn="l"/>
                </a:tabLst>
              </a:pPr>
              <a:r>
                <a:rPr lang="en-US">
                  <a:solidFill>
                    <a:srgbClr val="FF3333"/>
                  </a:solidFill>
                </a:rPr>
                <a:t>in 3D</a:t>
              </a:r>
            </a:p>
          </p:txBody>
        </p:sp>
      </p:grpSp>
      <p:grpSp>
        <p:nvGrpSpPr>
          <p:cNvPr id="41" name="Group 40"/>
          <p:cNvGrpSpPr/>
          <p:nvPr/>
        </p:nvGrpSpPr>
        <p:grpSpPr>
          <a:xfrm>
            <a:off x="1600200" y="1645427"/>
            <a:ext cx="9067452" cy="2179997"/>
            <a:chOff x="76200" y="1645426"/>
            <a:chExt cx="9067452" cy="2179997"/>
          </a:xfrm>
        </p:grpSpPr>
        <p:grpSp>
          <p:nvGrpSpPr>
            <p:cNvPr id="38" name="Group 37"/>
            <p:cNvGrpSpPr/>
            <p:nvPr/>
          </p:nvGrpSpPr>
          <p:grpSpPr>
            <a:xfrm>
              <a:off x="76200" y="2117573"/>
              <a:ext cx="8763000" cy="1707850"/>
              <a:chOff x="76200" y="2117573"/>
              <a:chExt cx="8763000" cy="1707850"/>
            </a:xfrm>
          </p:grpSpPr>
          <p:sp>
            <p:nvSpPr>
              <p:cNvPr id="13" name="TextBox 12"/>
              <p:cNvSpPr txBox="1"/>
              <p:nvPr/>
            </p:nvSpPr>
            <p:spPr>
              <a:xfrm>
                <a:off x="76200" y="2986609"/>
                <a:ext cx="562975" cy="369332"/>
              </a:xfrm>
              <a:prstGeom prst="rect">
                <a:avLst/>
              </a:prstGeom>
              <a:noFill/>
            </p:spPr>
            <p:txBody>
              <a:bodyPr wrap="none" rtlCol="0">
                <a:spAutoFit/>
              </a:bodyPr>
              <a:lstStyle/>
              <a:p>
                <a:r>
                  <a:rPr lang="el-GR"/>
                  <a:t>ϕ</a:t>
                </a:r>
                <a:r>
                  <a:rPr lang="en-US"/>
                  <a:t>T=</a:t>
                </a:r>
              </a:p>
            </p:txBody>
          </p:sp>
          <p:grpSp>
            <p:nvGrpSpPr>
              <p:cNvPr id="20" name="Group 19"/>
              <p:cNvGrpSpPr/>
              <p:nvPr/>
            </p:nvGrpSpPr>
            <p:grpSpPr>
              <a:xfrm>
                <a:off x="609600" y="2223277"/>
                <a:ext cx="6705600" cy="1510523"/>
                <a:chOff x="4495800" y="4976813"/>
                <a:chExt cx="6705600" cy="1510523"/>
              </a:xfrm>
            </p:grpSpPr>
            <p:sp>
              <p:nvSpPr>
                <p:cNvPr id="22" name="TextBox 21"/>
                <p:cNvSpPr txBox="1"/>
                <p:nvPr/>
              </p:nvSpPr>
              <p:spPr>
                <a:xfrm>
                  <a:off x="6934200" y="4976813"/>
                  <a:ext cx="2934650" cy="369332"/>
                </a:xfrm>
                <a:prstGeom prst="rect">
                  <a:avLst/>
                </a:prstGeom>
                <a:noFill/>
              </p:spPr>
              <p:txBody>
                <a:bodyPr wrap="none" rtlCol="0">
                  <a:spAutoFit/>
                </a:bodyPr>
                <a:lstStyle/>
                <a:p>
                  <a:r>
                    <a:rPr lang="en-US"/>
                    <a:t>Sorted Positive (2*2+2*4) T=</a:t>
                  </a:r>
                </a:p>
              </p:txBody>
            </p:sp>
            <p:pic>
              <p:nvPicPr>
                <p:cNvPr id="21" name="Picture 2"/>
                <p:cNvPicPr>
                  <a:picLocks noChangeAspect="1" noChangeArrowheads="1"/>
                </p:cNvPicPr>
                <p:nvPr/>
              </p:nvPicPr>
              <p:blipFill>
                <a:blip r:embed="rId5" cstate="print"/>
                <a:srcRect/>
                <a:stretch>
                  <a:fillRect/>
                </a:stretch>
              </p:blipFill>
              <p:spPr bwMode="auto">
                <a:xfrm>
                  <a:off x="4495800" y="5410200"/>
                  <a:ext cx="6705600" cy="1077136"/>
                </a:xfrm>
                <a:prstGeom prst="rect">
                  <a:avLst/>
                </a:prstGeom>
                <a:noFill/>
                <a:ln w="9525">
                  <a:noFill/>
                  <a:miter lim="800000"/>
                  <a:headEnd/>
                  <a:tailEnd/>
                </a:ln>
              </p:spPr>
            </p:pic>
          </p:grpSp>
          <p:pic>
            <p:nvPicPr>
              <p:cNvPr id="37" name="Picture 3"/>
              <p:cNvPicPr>
                <a:picLocks noChangeAspect="1" noChangeArrowheads="1"/>
              </p:cNvPicPr>
              <p:nvPr/>
            </p:nvPicPr>
            <p:blipFill>
              <a:blip r:embed="rId6" cstate="print"/>
              <a:srcRect/>
              <a:stretch>
                <a:fillRect/>
              </a:stretch>
            </p:blipFill>
            <p:spPr bwMode="auto">
              <a:xfrm rot="428814">
                <a:off x="7159605" y="2117573"/>
                <a:ext cx="1679595" cy="1707850"/>
              </a:xfrm>
              <a:prstGeom prst="rect">
                <a:avLst/>
              </a:prstGeom>
              <a:noFill/>
              <a:ln w="9525" cap="flat">
                <a:noFill/>
                <a:round/>
                <a:headEnd/>
                <a:tailEnd/>
              </a:ln>
              <a:effectLst/>
            </p:spPr>
          </p:pic>
        </p:grpSp>
        <p:sp>
          <p:nvSpPr>
            <p:cNvPr id="40" name="Text Box 6"/>
            <p:cNvSpPr txBox="1">
              <a:spLocks noChangeArrowheads="1"/>
            </p:cNvSpPr>
            <p:nvPr/>
          </p:nvSpPr>
          <p:spPr bwMode="auto">
            <a:xfrm>
              <a:off x="8153246" y="1645426"/>
              <a:ext cx="990406" cy="640574"/>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T 24-Cell</a:t>
              </a:r>
            </a:p>
            <a:p>
              <a:pPr algn="ctr">
                <a:tabLst>
                  <a:tab pos="656650" algn="l"/>
                </a:tabLst>
              </a:pPr>
              <a:r>
                <a:rPr lang="en-US">
                  <a:solidFill>
                    <a:srgbClr val="FF3333"/>
                  </a:solidFill>
                </a:rPr>
                <a:t>in 3D</a:t>
              </a:r>
            </a:p>
          </p:txBody>
        </p:sp>
      </p:grpSp>
      <p:grpSp>
        <p:nvGrpSpPr>
          <p:cNvPr id="48" name="Group 47"/>
          <p:cNvGrpSpPr/>
          <p:nvPr/>
        </p:nvGrpSpPr>
        <p:grpSpPr>
          <a:xfrm>
            <a:off x="5791200" y="2209800"/>
            <a:ext cx="2819400" cy="4267200"/>
            <a:chOff x="4267200" y="2209800"/>
            <a:chExt cx="2819400" cy="4267200"/>
          </a:xfrm>
        </p:grpSpPr>
        <p:sp>
          <p:nvSpPr>
            <p:cNvPr id="46" name="Right Arrow 45"/>
            <p:cNvSpPr/>
            <p:nvPr/>
          </p:nvSpPr>
          <p:spPr>
            <a:xfrm>
              <a:off x="4267200" y="5257800"/>
              <a:ext cx="28194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err="1">
                  <a:solidFill>
                    <a:srgbClr val="0070C0"/>
                  </a:solidFill>
                </a:rPr>
                <a:t>Archimedian</a:t>
              </a:r>
              <a:r>
                <a:rPr lang="en-US" b="1">
                  <a:solidFill>
                    <a:srgbClr val="0070C0"/>
                  </a:solidFill>
                </a:rPr>
                <a:t> Solid</a:t>
              </a:r>
            </a:p>
            <a:p>
              <a:pPr algn="ctr"/>
              <a:r>
                <a:rPr lang="en-US" b="1" err="1">
                  <a:solidFill>
                    <a:srgbClr val="0070C0"/>
                  </a:solidFill>
                </a:rPr>
                <a:t>Cuboctahedron</a:t>
              </a:r>
              <a:endParaRPr lang="en-US" b="1">
                <a:solidFill>
                  <a:srgbClr val="0070C0"/>
                </a:solidFill>
              </a:endParaRPr>
            </a:p>
          </p:txBody>
        </p:sp>
        <p:sp>
          <p:nvSpPr>
            <p:cNvPr id="47" name="Right Arrow 46"/>
            <p:cNvSpPr/>
            <p:nvPr/>
          </p:nvSpPr>
          <p:spPr>
            <a:xfrm>
              <a:off x="4267200" y="2209800"/>
              <a:ext cx="28194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a:solidFill>
                    <a:srgbClr val="0070C0"/>
                  </a:solidFill>
                </a:rPr>
                <a:t>Catalan Solid</a:t>
              </a:r>
            </a:p>
            <a:p>
              <a:pPr algn="ctr"/>
              <a:r>
                <a:rPr lang="en-US" b="1">
                  <a:solidFill>
                    <a:srgbClr val="0070C0"/>
                  </a:solidFill>
                </a:rPr>
                <a:t>Rhombic Dodecahedron</a:t>
              </a:r>
            </a:p>
          </p:txBody>
        </p:sp>
      </p:grpSp>
    </p:spTree>
    <p:extLst>
      <p:ext uri="{BB962C8B-B14F-4D97-AF65-F5344CB8AC3E}">
        <p14:creationId xmlns:p14="http://schemas.microsoft.com/office/powerpoint/2010/main" val="97273753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3" cstate="print"/>
          <a:srcRect/>
          <a:stretch>
            <a:fillRect/>
          </a:stretch>
        </p:blipFill>
        <p:spPr bwMode="auto">
          <a:xfrm>
            <a:off x="8660090" y="4953001"/>
            <a:ext cx="1617145" cy="1600201"/>
          </a:xfrm>
          <a:prstGeom prst="rect">
            <a:avLst/>
          </a:prstGeom>
          <a:noFill/>
          <a:ln w="9525" cap="flat">
            <a:noFill/>
            <a:round/>
            <a:headEnd/>
            <a:tailEnd/>
          </a:ln>
          <a:effectLst/>
        </p:spPr>
      </p:pic>
      <p:pic>
        <p:nvPicPr>
          <p:cNvPr id="36" name="Picture 3"/>
          <p:cNvPicPr>
            <a:picLocks noChangeAspect="1" noChangeArrowheads="1"/>
          </p:cNvPicPr>
          <p:nvPr/>
        </p:nvPicPr>
        <p:blipFill>
          <a:blip r:embed="rId4" cstate="print"/>
          <a:srcRect/>
          <a:stretch>
            <a:fillRect/>
          </a:stretch>
        </p:blipFill>
        <p:spPr bwMode="auto">
          <a:xfrm rot="428814">
            <a:off x="8683606" y="2117573"/>
            <a:ext cx="1679595" cy="1707850"/>
          </a:xfrm>
          <a:prstGeom prst="rect">
            <a:avLst/>
          </a:prstGeom>
          <a:noFill/>
          <a:ln w="9525" cap="flat">
            <a:noFill/>
            <a:round/>
            <a:headEnd/>
            <a:tailEnd/>
          </a:ln>
          <a:effectLst/>
        </p:spPr>
      </p:pic>
      <p:sp>
        <p:nvSpPr>
          <p:cNvPr id="26" name="Slide Number Placeholder 25"/>
          <p:cNvSpPr>
            <a:spLocks noGrp="1"/>
          </p:cNvSpPr>
          <p:nvPr>
            <p:ph type="sldNum" sz="quarter" idx="12"/>
          </p:nvPr>
        </p:nvSpPr>
        <p:spPr/>
        <p:txBody>
          <a:bodyPr/>
          <a:lstStyle/>
          <a:p>
            <a:fld id="{F927E455-AB0E-4536-A5FF-13B3C2EC565F}" type="slidenum">
              <a:rPr lang="en-US" smtClean="0"/>
              <a:pPr/>
              <a:t>56</a:t>
            </a:fld>
            <a:endParaRPr lang="en-US"/>
          </a:p>
        </p:txBody>
      </p:sp>
      <p:sp>
        <p:nvSpPr>
          <p:cNvPr id="28"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sp>
        <p:nvSpPr>
          <p:cNvPr id="29" name="Title 6"/>
          <p:cNvSpPr txBox="1">
            <a:spLocks/>
          </p:cNvSpPr>
          <p:nvPr/>
        </p:nvSpPr>
        <p:spPr>
          <a:xfrm>
            <a:off x="1524000" y="457200"/>
            <a:ext cx="9144000" cy="609600"/>
          </a:xfrm>
          <a:prstGeom prst="rect">
            <a:avLst/>
          </a:prstGeom>
        </p:spPr>
        <p:txBody>
          <a:bodyPr vert="horz" lIns="91440" tIns="45720" rIns="91440" bIns="45720" rtlCol="0" anchor="ctr">
            <a:noAutofit/>
          </a:bodyPr>
          <a:lstStyle/>
          <a:p>
            <a:pPr algn="ctr"/>
            <a:r>
              <a:rPr lang="en-US" sz="2400"/>
              <a:t>16-Cell+8-Cell=24-Cell Tetrahedral elements:</a:t>
            </a:r>
            <a:br>
              <a:rPr lang="en-US" sz="2400"/>
            </a:br>
            <a:r>
              <a:rPr lang="en-US" sz="2400"/>
              <a:t>(T+</a:t>
            </a:r>
            <a:r>
              <a:rPr lang="el-GR" sz="2400"/>
              <a:t>ϕ</a:t>
            </a:r>
            <a:r>
              <a:rPr lang="en-US" sz="2400"/>
              <a:t>T) &amp; (T'+</a:t>
            </a:r>
            <a:r>
              <a:rPr lang="el-GR" sz="2400"/>
              <a:t> ϕ</a:t>
            </a:r>
            <a:r>
              <a:rPr lang="en-US" sz="2400"/>
              <a:t>T')</a:t>
            </a:r>
          </a:p>
        </p:txBody>
      </p:sp>
      <p:grpSp>
        <p:nvGrpSpPr>
          <p:cNvPr id="76" name="Group 75"/>
          <p:cNvGrpSpPr/>
          <p:nvPr/>
        </p:nvGrpSpPr>
        <p:grpSpPr>
          <a:xfrm>
            <a:off x="4679040" y="5105400"/>
            <a:ext cx="3855360" cy="1752600"/>
            <a:chOff x="3155040" y="5105400"/>
            <a:chExt cx="3855360" cy="1752600"/>
          </a:xfrm>
        </p:grpSpPr>
        <p:sp>
          <p:nvSpPr>
            <p:cNvPr id="41" name="AutoShape 18"/>
            <p:cNvSpPr>
              <a:spLocks noChangeArrowheads="1"/>
            </p:cNvSpPr>
            <p:nvPr/>
          </p:nvSpPr>
          <p:spPr bwMode="auto">
            <a:xfrm rot="10800000">
              <a:off x="5257800" y="5612782"/>
              <a:ext cx="1752600" cy="452207"/>
            </a:xfrm>
            <a:prstGeom prst="rightArrow">
              <a:avLst>
                <a:gd name="adj1" fmla="val 50000"/>
                <a:gd name="adj2" fmla="val 27787"/>
              </a:avLst>
            </a:prstGeom>
            <a:solidFill>
              <a:srgbClr val="CFE7F5"/>
            </a:solidFill>
            <a:ln w="9525" cap="flat">
              <a:solidFill>
                <a:srgbClr val="808080"/>
              </a:solidFill>
              <a:round/>
              <a:headEnd/>
              <a:tailEnd/>
            </a:ln>
            <a:effectLst/>
          </p:spPr>
          <p:txBody>
            <a:bodyPr wrap="none" lIns="82945" tIns="41473" rIns="82945" bIns="41473" anchor="ctr"/>
            <a:lstStyle/>
            <a:p>
              <a:endParaRPr lang="en-US"/>
            </a:p>
          </p:txBody>
        </p:sp>
        <p:pic>
          <p:nvPicPr>
            <p:cNvPr id="56" name="Picture 55" descr="Tp-24cell.png"/>
            <p:cNvPicPr>
              <a:picLocks noChangeAspect="1"/>
            </p:cNvPicPr>
            <p:nvPr/>
          </p:nvPicPr>
          <p:blipFill>
            <a:blip r:embed="rId5" cstate="print"/>
            <a:srcRect l="33763" t="37632" r="31700" b="31581"/>
            <a:stretch>
              <a:fillRect/>
            </a:stretch>
          </p:blipFill>
          <p:spPr>
            <a:xfrm>
              <a:off x="3155040" y="5105400"/>
              <a:ext cx="2026560" cy="1752600"/>
            </a:xfrm>
            <a:prstGeom prst="rect">
              <a:avLst/>
            </a:prstGeom>
          </p:spPr>
        </p:pic>
      </p:grpSp>
      <p:sp>
        <p:nvSpPr>
          <p:cNvPr id="22" name="Rectangle 21"/>
          <p:cNvSpPr/>
          <p:nvPr/>
        </p:nvSpPr>
        <p:spPr>
          <a:xfrm>
            <a:off x="1524000" y="1143001"/>
            <a:ext cx="9144000" cy="646331"/>
          </a:xfrm>
          <a:prstGeom prst="rect">
            <a:avLst/>
          </a:prstGeom>
        </p:spPr>
        <p:txBody>
          <a:bodyPr wrap="square">
            <a:spAutoFit/>
          </a:bodyPr>
          <a:lstStyle/>
          <a:p>
            <a:pPr lvl="0" algn="ctr">
              <a:spcBef>
                <a:spcPct val="0"/>
              </a:spcBef>
            </a:pPr>
            <a:r>
              <a:rPr lang="en-US"/>
              <a:t>Orthogonal projection in 3 dimensions with {x=1,y=1,z=1,w=0} </a:t>
            </a:r>
          </a:p>
          <a:p>
            <a:pPr lvl="0" algn="ctr">
              <a:spcBef>
                <a:spcPct val="0"/>
              </a:spcBef>
            </a:pPr>
            <a:r>
              <a:rPr lang="en-US"/>
              <a:t>all other permutations simply rotate the structure</a:t>
            </a:r>
          </a:p>
        </p:txBody>
      </p:sp>
      <p:pic>
        <p:nvPicPr>
          <p:cNvPr id="12" name="Picture 5"/>
          <p:cNvPicPr>
            <a:picLocks noChangeAspect="1" noChangeArrowheads="1"/>
          </p:cNvPicPr>
          <p:nvPr/>
        </p:nvPicPr>
        <p:blipFill>
          <a:blip r:embed="rId6" cstate="print"/>
          <a:srcRect l="7143"/>
          <a:stretch>
            <a:fillRect/>
          </a:stretch>
        </p:blipFill>
        <p:spPr bwMode="auto">
          <a:xfrm>
            <a:off x="8610600" y="1950188"/>
            <a:ext cx="1981200" cy="1988108"/>
          </a:xfrm>
          <a:prstGeom prst="rect">
            <a:avLst/>
          </a:prstGeom>
          <a:noFill/>
          <a:ln w="9525" cap="flat">
            <a:noFill/>
            <a:round/>
            <a:headEnd/>
            <a:tailEnd/>
          </a:ln>
          <a:effectLst/>
        </p:spPr>
      </p:pic>
      <p:grpSp>
        <p:nvGrpSpPr>
          <p:cNvPr id="74" name="Group 73"/>
          <p:cNvGrpSpPr/>
          <p:nvPr/>
        </p:nvGrpSpPr>
        <p:grpSpPr>
          <a:xfrm>
            <a:off x="6724535" y="4684805"/>
            <a:ext cx="3639174" cy="1989785"/>
            <a:chOff x="5200535" y="4684804"/>
            <a:chExt cx="3639174" cy="1989785"/>
          </a:xfrm>
        </p:grpSpPr>
        <p:sp>
          <p:nvSpPr>
            <p:cNvPr id="43" name="AutoShape 18"/>
            <p:cNvSpPr>
              <a:spLocks noChangeArrowheads="1"/>
            </p:cNvSpPr>
            <p:nvPr/>
          </p:nvSpPr>
          <p:spPr bwMode="auto">
            <a:xfrm rot="12065022">
              <a:off x="5200535" y="4684804"/>
              <a:ext cx="1915669" cy="452207"/>
            </a:xfrm>
            <a:prstGeom prst="rightArrow">
              <a:avLst>
                <a:gd name="adj1" fmla="val 50000"/>
                <a:gd name="adj2" fmla="val 27787"/>
              </a:avLst>
            </a:prstGeom>
            <a:solidFill>
              <a:srgbClr val="CFE7F5"/>
            </a:solidFill>
            <a:ln w="9525" cap="flat">
              <a:solidFill>
                <a:srgbClr val="808080"/>
              </a:solidFill>
              <a:round/>
              <a:headEnd/>
              <a:tailEnd/>
            </a:ln>
            <a:effectLst/>
          </p:spPr>
          <p:txBody>
            <a:bodyPr wrap="none" lIns="82945" tIns="41473" rIns="82945" bIns="41473" anchor="ctr"/>
            <a:lstStyle/>
            <a:p>
              <a:endParaRPr lang="en-US"/>
            </a:p>
          </p:txBody>
        </p:sp>
        <p:sp>
          <p:nvSpPr>
            <p:cNvPr id="44" name="TextBox 43"/>
            <p:cNvSpPr txBox="1"/>
            <p:nvPr/>
          </p:nvSpPr>
          <p:spPr>
            <a:xfrm>
              <a:off x="5257800" y="4696361"/>
              <a:ext cx="1828800" cy="1323439"/>
            </a:xfrm>
            <a:prstGeom prst="rect">
              <a:avLst/>
            </a:prstGeom>
            <a:noFill/>
          </p:spPr>
          <p:txBody>
            <a:bodyPr wrap="square" rtlCol="0">
              <a:spAutoFit/>
            </a:bodyPr>
            <a:lstStyle/>
            <a:p>
              <a:r>
                <a:rPr lang="en-US"/>
                <a:t>3D Norm r=1/ √ 2</a:t>
              </a:r>
            </a:p>
            <a:p>
              <a:endParaRPr lang="en-US"/>
            </a:p>
            <a:p>
              <a:endParaRPr lang="en-US" sz="800"/>
            </a:p>
            <a:p>
              <a:endParaRPr lang="en-US"/>
            </a:p>
            <a:p>
              <a:r>
                <a:rPr lang="en-US"/>
                <a:t>3D Norm r=1</a:t>
              </a:r>
            </a:p>
          </p:txBody>
        </p:sp>
        <p:pic>
          <p:nvPicPr>
            <p:cNvPr id="53" name="Picture 52" descr="Tp-24cell.png"/>
            <p:cNvPicPr>
              <a:picLocks noChangeAspect="1"/>
            </p:cNvPicPr>
            <p:nvPr/>
          </p:nvPicPr>
          <p:blipFill>
            <a:blip r:embed="rId5" cstate="print"/>
            <a:srcRect l="70124" t="68419"/>
            <a:stretch>
              <a:fillRect/>
            </a:stretch>
          </p:blipFill>
          <p:spPr>
            <a:xfrm>
              <a:off x="7086600" y="4876800"/>
              <a:ext cx="1753109" cy="1797789"/>
            </a:xfrm>
            <a:prstGeom prst="rect">
              <a:avLst/>
            </a:prstGeom>
          </p:spPr>
        </p:pic>
      </p:grpSp>
      <p:sp>
        <p:nvSpPr>
          <p:cNvPr id="45" name="Text Box 16"/>
          <p:cNvSpPr txBox="1">
            <a:spLocks noChangeArrowheads="1"/>
          </p:cNvSpPr>
          <p:nvPr/>
        </p:nvSpPr>
        <p:spPr bwMode="auto">
          <a:xfrm>
            <a:off x="9601200" y="4419601"/>
            <a:ext cx="1042560" cy="716811"/>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T' 24-Cell</a:t>
            </a:r>
          </a:p>
          <a:p>
            <a:pPr algn="ctr">
              <a:tabLst>
                <a:tab pos="656650" algn="l"/>
              </a:tabLst>
            </a:pPr>
            <a:r>
              <a:rPr lang="en-US">
                <a:solidFill>
                  <a:srgbClr val="FF3333"/>
                </a:solidFill>
              </a:rPr>
              <a:t>in 3D</a:t>
            </a:r>
          </a:p>
        </p:txBody>
      </p:sp>
      <p:grpSp>
        <p:nvGrpSpPr>
          <p:cNvPr id="75" name="Group 74"/>
          <p:cNvGrpSpPr/>
          <p:nvPr/>
        </p:nvGrpSpPr>
        <p:grpSpPr>
          <a:xfrm>
            <a:off x="3352801" y="1524000"/>
            <a:ext cx="5258813" cy="3733800"/>
            <a:chOff x="1828800" y="1524000"/>
            <a:chExt cx="5258813" cy="3733800"/>
          </a:xfrm>
        </p:grpSpPr>
        <p:grpSp>
          <p:nvGrpSpPr>
            <p:cNvPr id="14" name="Group 8"/>
            <p:cNvGrpSpPr>
              <a:grpSpLocks/>
            </p:cNvGrpSpPr>
            <p:nvPr/>
          </p:nvGrpSpPr>
          <p:grpSpPr bwMode="auto">
            <a:xfrm>
              <a:off x="1987897" y="1524000"/>
              <a:ext cx="3453143" cy="2407389"/>
              <a:chOff x="-911" y="2795"/>
              <a:chExt cx="3243" cy="2042"/>
            </a:xfrm>
          </p:grpSpPr>
          <p:pic>
            <p:nvPicPr>
              <p:cNvPr id="15" name="Picture 9"/>
              <p:cNvPicPr>
                <a:picLocks noChangeAspect="1" noChangeArrowheads="1"/>
              </p:cNvPicPr>
              <p:nvPr/>
            </p:nvPicPr>
            <p:blipFill>
              <a:blip r:embed="rId7" cstate="print"/>
              <a:srcRect/>
              <a:stretch>
                <a:fillRect/>
              </a:stretch>
            </p:blipFill>
            <p:spPr bwMode="auto">
              <a:xfrm>
                <a:off x="98" y="2795"/>
                <a:ext cx="2234" cy="2042"/>
              </a:xfrm>
              <a:prstGeom prst="rect">
                <a:avLst/>
              </a:prstGeom>
              <a:noFill/>
              <a:ln w="9525" cap="flat">
                <a:noFill/>
                <a:round/>
                <a:headEnd/>
                <a:tailEnd/>
              </a:ln>
              <a:effectLst/>
            </p:spPr>
          </p:pic>
          <p:sp>
            <p:nvSpPr>
              <p:cNvPr id="16" name="Text Box 10"/>
              <p:cNvSpPr txBox="1">
                <a:spLocks noChangeArrowheads="1"/>
              </p:cNvSpPr>
              <p:nvPr/>
            </p:nvSpPr>
            <p:spPr bwMode="auto">
              <a:xfrm>
                <a:off x="-911" y="3118"/>
                <a:ext cx="1139" cy="1487"/>
              </a:xfrm>
              <a:prstGeom prst="rect">
                <a:avLst/>
              </a:prstGeom>
              <a:noFill/>
              <a:ln w="9525" cap="flat">
                <a:noFill/>
                <a:round/>
                <a:headEnd/>
                <a:tailEnd/>
              </a:ln>
              <a:effectLst/>
            </p:spPr>
            <p:txBody>
              <a:bodyPr lIns="90000" tIns="60876" rIns="90000" bIns="45000"/>
              <a:lstStyle/>
              <a:p>
                <a:pPr algn="ctr">
                  <a:tabLst>
                    <a:tab pos="656650" algn="l"/>
                  </a:tabLst>
                </a:pPr>
                <a:r>
                  <a:rPr lang="en-US">
                    <a:solidFill>
                      <a:srgbClr val="FF3333"/>
                    </a:solidFill>
                  </a:rPr>
                  <a:t>3D Cube </a:t>
                </a:r>
              </a:p>
              <a:p>
                <a:pPr algn="ctr">
                  <a:tabLst>
                    <a:tab pos="656650" algn="l"/>
                  </a:tabLst>
                </a:pPr>
                <a:r>
                  <a:rPr lang="en-US">
                    <a:solidFill>
                      <a:srgbClr val="FF3333"/>
                    </a:solidFill>
                  </a:rPr>
                  <a:t>from 4D </a:t>
                </a:r>
                <a:r>
                  <a:rPr lang="en-US" err="1">
                    <a:solidFill>
                      <a:srgbClr val="FF3333"/>
                    </a:solidFill>
                  </a:rPr>
                  <a:t>Tesseract</a:t>
                </a:r>
                <a:endParaRPr lang="en-US">
                  <a:solidFill>
                    <a:srgbClr val="FF3333"/>
                  </a:solidFill>
                </a:endParaRPr>
              </a:p>
              <a:p>
                <a:pPr algn="ctr">
                  <a:tabLst>
                    <a:tab pos="656650" algn="l"/>
                  </a:tabLst>
                </a:pPr>
                <a:r>
                  <a:rPr lang="en-US">
                    <a:solidFill>
                      <a:srgbClr val="FF3333"/>
                    </a:solidFill>
                  </a:rPr>
                  <a:t>or 8-Cell</a:t>
                </a:r>
              </a:p>
              <a:p>
                <a:pPr algn="ctr">
                  <a:tabLst>
                    <a:tab pos="656650" algn="l"/>
                  </a:tabLst>
                </a:pPr>
                <a:r>
                  <a:rPr lang="en-US">
                    <a:solidFill>
                      <a:srgbClr val="FF3333"/>
                    </a:solidFill>
                  </a:rPr>
                  <a:t>(16 vertex)</a:t>
                </a:r>
              </a:p>
            </p:txBody>
          </p:sp>
        </p:grpSp>
        <p:sp>
          <p:nvSpPr>
            <p:cNvPr id="33" name="Text Box 13"/>
            <p:cNvSpPr txBox="1">
              <a:spLocks noChangeArrowheads="1"/>
            </p:cNvSpPr>
            <p:nvPr/>
          </p:nvSpPr>
          <p:spPr bwMode="auto">
            <a:xfrm>
              <a:off x="1828800" y="3581400"/>
              <a:ext cx="1447800" cy="1676400"/>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3D </a:t>
              </a:r>
            </a:p>
            <a:p>
              <a:pPr algn="ctr">
                <a:tabLst>
                  <a:tab pos="656650" algn="l"/>
                </a:tabLst>
              </a:pPr>
              <a:r>
                <a:rPr lang="en-US">
                  <a:solidFill>
                    <a:srgbClr val="FF3333"/>
                  </a:solidFill>
                </a:rPr>
                <a:t>Octahedron</a:t>
              </a:r>
            </a:p>
            <a:p>
              <a:pPr algn="ctr">
                <a:tabLst>
                  <a:tab pos="656650" algn="l"/>
                </a:tabLst>
              </a:pPr>
              <a:r>
                <a:rPr lang="en-US">
                  <a:solidFill>
                    <a:srgbClr val="FF3333"/>
                  </a:solidFill>
                </a:rPr>
                <a:t>+ 2@origin</a:t>
              </a:r>
            </a:p>
            <a:p>
              <a:pPr algn="ctr">
                <a:tabLst>
                  <a:tab pos="656650" algn="l"/>
                </a:tabLst>
              </a:pPr>
              <a:r>
                <a:rPr lang="en-US">
                  <a:solidFill>
                    <a:srgbClr val="FF3333"/>
                  </a:solidFill>
                </a:rPr>
                <a:t>from 4D </a:t>
              </a:r>
            </a:p>
            <a:p>
              <a:pPr algn="ctr">
                <a:tabLst>
                  <a:tab pos="656650" algn="l"/>
                </a:tabLst>
              </a:pPr>
              <a:r>
                <a:rPr lang="en-US">
                  <a:solidFill>
                    <a:srgbClr val="FF3333"/>
                  </a:solidFill>
                </a:rPr>
                <a:t>16-Cell</a:t>
              </a:r>
            </a:p>
            <a:p>
              <a:pPr algn="ctr">
                <a:tabLst>
                  <a:tab pos="656650" algn="l"/>
                </a:tabLst>
              </a:pPr>
              <a:r>
                <a:rPr lang="en-US">
                  <a:solidFill>
                    <a:srgbClr val="FF3333"/>
                  </a:solidFill>
                </a:rPr>
                <a:t>(8 vertex)</a:t>
              </a:r>
            </a:p>
          </p:txBody>
        </p:sp>
        <p:sp>
          <p:nvSpPr>
            <p:cNvPr id="37" name="AutoShape 18"/>
            <p:cNvSpPr>
              <a:spLocks noChangeArrowheads="1"/>
            </p:cNvSpPr>
            <p:nvPr/>
          </p:nvSpPr>
          <p:spPr bwMode="auto">
            <a:xfrm>
              <a:off x="5288640" y="2712189"/>
              <a:ext cx="1645560" cy="452207"/>
            </a:xfrm>
            <a:prstGeom prst="rightArrow">
              <a:avLst>
                <a:gd name="adj1" fmla="val 50000"/>
                <a:gd name="adj2" fmla="val 27787"/>
              </a:avLst>
            </a:prstGeom>
            <a:solidFill>
              <a:srgbClr val="CFE7F5"/>
            </a:solidFill>
            <a:ln w="9525" cap="flat">
              <a:solidFill>
                <a:srgbClr val="808080"/>
              </a:solidFill>
              <a:round/>
              <a:headEnd/>
              <a:tailEnd/>
            </a:ln>
            <a:effectLst/>
          </p:spPr>
          <p:txBody>
            <a:bodyPr wrap="none" lIns="82945" tIns="41473" rIns="82945" bIns="41473" anchor="ctr"/>
            <a:lstStyle/>
            <a:p>
              <a:endParaRPr lang="en-US"/>
            </a:p>
          </p:txBody>
        </p:sp>
        <p:sp>
          <p:nvSpPr>
            <p:cNvPr id="42" name="AutoShape 18"/>
            <p:cNvSpPr>
              <a:spLocks noChangeArrowheads="1"/>
            </p:cNvSpPr>
            <p:nvPr/>
          </p:nvSpPr>
          <p:spPr bwMode="auto">
            <a:xfrm rot="20004736">
              <a:off x="5154572" y="3651665"/>
              <a:ext cx="1933041" cy="452207"/>
            </a:xfrm>
            <a:prstGeom prst="rightArrow">
              <a:avLst>
                <a:gd name="adj1" fmla="val 50000"/>
                <a:gd name="adj2" fmla="val 27787"/>
              </a:avLst>
            </a:prstGeom>
            <a:solidFill>
              <a:srgbClr val="CFE7F5"/>
            </a:solidFill>
            <a:ln w="9525" cap="flat">
              <a:solidFill>
                <a:srgbClr val="808080"/>
              </a:solidFill>
              <a:round/>
              <a:headEnd/>
              <a:tailEnd/>
            </a:ln>
            <a:effectLst/>
          </p:spPr>
          <p:txBody>
            <a:bodyPr wrap="none" lIns="82945" tIns="41473" rIns="82945" bIns="41473" anchor="ctr"/>
            <a:lstStyle/>
            <a:p>
              <a:endParaRPr lang="en-US"/>
            </a:p>
          </p:txBody>
        </p:sp>
        <p:pic>
          <p:nvPicPr>
            <p:cNvPr id="57" name="Picture 56" descr="Tp-24cell.png"/>
            <p:cNvPicPr>
              <a:picLocks noChangeAspect="1"/>
            </p:cNvPicPr>
            <p:nvPr/>
          </p:nvPicPr>
          <p:blipFill>
            <a:blip r:embed="rId5" cstate="print"/>
            <a:srcRect l="33763" t="7639" r="33772" b="62913"/>
            <a:stretch>
              <a:fillRect/>
            </a:stretch>
          </p:blipFill>
          <p:spPr>
            <a:xfrm>
              <a:off x="3124200" y="3429000"/>
              <a:ext cx="1905000" cy="1676400"/>
            </a:xfrm>
            <a:prstGeom prst="rect">
              <a:avLst/>
            </a:prstGeom>
          </p:spPr>
        </p:pic>
        <p:sp>
          <p:nvSpPr>
            <p:cNvPr id="58" name="TextBox 57"/>
            <p:cNvSpPr txBox="1"/>
            <p:nvPr/>
          </p:nvSpPr>
          <p:spPr>
            <a:xfrm>
              <a:off x="5257800" y="2743200"/>
              <a:ext cx="1828800" cy="1369606"/>
            </a:xfrm>
            <a:prstGeom prst="rect">
              <a:avLst/>
            </a:prstGeom>
            <a:noFill/>
          </p:spPr>
          <p:txBody>
            <a:bodyPr wrap="square" rtlCol="0">
              <a:spAutoFit/>
            </a:bodyPr>
            <a:lstStyle/>
            <a:p>
              <a:r>
                <a:rPr lang="en-US"/>
                <a:t>3D Norm r= √3/2</a:t>
              </a:r>
            </a:p>
            <a:p>
              <a:endParaRPr lang="en-US"/>
            </a:p>
            <a:p>
              <a:endParaRPr lang="en-US"/>
            </a:p>
            <a:p>
              <a:endParaRPr lang="en-US" sz="1100"/>
            </a:p>
            <a:p>
              <a:r>
                <a:rPr lang="en-US"/>
                <a:t>3D Norm  r=1</a:t>
              </a:r>
            </a:p>
          </p:txBody>
        </p:sp>
      </p:grpSp>
      <p:grpSp>
        <p:nvGrpSpPr>
          <p:cNvPr id="68" name="Group 67"/>
          <p:cNvGrpSpPr/>
          <p:nvPr/>
        </p:nvGrpSpPr>
        <p:grpSpPr>
          <a:xfrm>
            <a:off x="1752600" y="2438401"/>
            <a:ext cx="1478706" cy="3139321"/>
            <a:chOff x="121494" y="2369403"/>
            <a:chExt cx="1478706" cy="3139321"/>
          </a:xfrm>
        </p:grpSpPr>
        <p:sp>
          <p:nvSpPr>
            <p:cNvPr id="61" name="TextBox 60"/>
            <p:cNvSpPr txBox="1"/>
            <p:nvPr/>
          </p:nvSpPr>
          <p:spPr>
            <a:xfrm>
              <a:off x="121494" y="2369403"/>
              <a:ext cx="1184235" cy="3139321"/>
            </a:xfrm>
            <a:prstGeom prst="rect">
              <a:avLst/>
            </a:prstGeom>
            <a:noFill/>
            <a:ln w="19050">
              <a:solidFill>
                <a:srgbClr val="FF0000"/>
              </a:solidFill>
            </a:ln>
          </p:spPr>
          <p:txBody>
            <a:bodyPr wrap="none" rtlCol="0">
              <a:spAutoFit/>
            </a:bodyPr>
            <a:lstStyle/>
            <a:p>
              <a:pPr algn="ctr"/>
              <a:r>
                <a:rPr lang="en-US"/>
                <a:t>Cube</a:t>
              </a:r>
            </a:p>
            <a:p>
              <a:pPr algn="ctr"/>
              <a:r>
                <a:rPr lang="en-US" err="1"/>
                <a:t>Stellation</a:t>
              </a:r>
              <a:r>
                <a:rPr lang="en-US"/>
                <a:t> </a:t>
              </a:r>
            </a:p>
            <a:p>
              <a:pPr algn="ctr"/>
              <a:endParaRPr lang="en-US"/>
            </a:p>
            <a:p>
              <a:pPr algn="ctr"/>
              <a:endParaRPr lang="en-US"/>
            </a:p>
            <a:p>
              <a:pPr algn="ctr"/>
              <a:endParaRPr lang="en-US"/>
            </a:p>
            <a:p>
              <a:pPr algn="ctr"/>
              <a:r>
                <a:rPr lang="en-US"/>
                <a:t>vs.</a:t>
              </a:r>
            </a:p>
            <a:p>
              <a:pPr algn="ctr"/>
              <a:endParaRPr lang="en-US"/>
            </a:p>
            <a:p>
              <a:pPr algn="ctr"/>
              <a:endParaRPr lang="en-US"/>
            </a:p>
            <a:p>
              <a:pPr algn="ctr"/>
              <a:endParaRPr lang="en-US"/>
            </a:p>
            <a:p>
              <a:pPr algn="ctr"/>
              <a:r>
                <a:rPr lang="en-US"/>
                <a:t>Cube</a:t>
              </a:r>
            </a:p>
            <a:p>
              <a:pPr algn="ctr"/>
              <a:r>
                <a:rPr lang="en-US"/>
                <a:t>Truncation</a:t>
              </a:r>
            </a:p>
          </p:txBody>
        </p:sp>
        <p:sp>
          <p:nvSpPr>
            <p:cNvPr id="65" name="Up Arrow 64"/>
            <p:cNvSpPr/>
            <p:nvPr/>
          </p:nvSpPr>
          <p:spPr>
            <a:xfrm>
              <a:off x="1371600" y="2917924"/>
              <a:ext cx="2286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p:cNvSpPr/>
            <p:nvPr/>
          </p:nvSpPr>
          <p:spPr>
            <a:xfrm>
              <a:off x="1371600" y="4594324"/>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 Box 13"/>
          <p:cNvSpPr txBox="1">
            <a:spLocks noChangeArrowheads="1"/>
          </p:cNvSpPr>
          <p:nvPr/>
        </p:nvSpPr>
        <p:spPr bwMode="auto">
          <a:xfrm>
            <a:off x="1524000" y="1219200"/>
            <a:ext cx="1447800" cy="1143000"/>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3D</a:t>
            </a:r>
          </a:p>
          <a:p>
            <a:pPr algn="ctr">
              <a:tabLst>
                <a:tab pos="656650" algn="l"/>
              </a:tabLst>
            </a:pPr>
            <a:r>
              <a:rPr lang="en-US">
                <a:solidFill>
                  <a:srgbClr val="FF3333"/>
                </a:solidFill>
              </a:rPr>
              <a:t> Rhombic </a:t>
            </a:r>
          </a:p>
          <a:p>
            <a:pPr algn="ctr">
              <a:tabLst>
                <a:tab pos="656650" algn="l"/>
              </a:tabLst>
            </a:pPr>
            <a:r>
              <a:rPr lang="en-US">
                <a:solidFill>
                  <a:srgbClr val="FF3333"/>
                </a:solidFill>
              </a:rPr>
              <a:t>Dodecahedron</a:t>
            </a:r>
          </a:p>
          <a:p>
            <a:pPr algn="ctr">
              <a:tabLst>
                <a:tab pos="656650" algn="l"/>
              </a:tabLst>
            </a:pPr>
            <a:r>
              <a:rPr lang="en-US">
                <a:solidFill>
                  <a:srgbClr val="FF3333"/>
                </a:solidFill>
              </a:rPr>
              <a:t>(6+8=14 vertex)</a:t>
            </a:r>
          </a:p>
          <a:p>
            <a:pPr algn="ctr">
              <a:tabLst>
                <a:tab pos="656650" algn="l"/>
              </a:tabLst>
            </a:pPr>
            <a:endParaRPr lang="en-US">
              <a:solidFill>
                <a:srgbClr val="FF3333"/>
              </a:solidFill>
            </a:endParaRPr>
          </a:p>
        </p:txBody>
      </p:sp>
      <p:sp>
        <p:nvSpPr>
          <p:cNvPr id="73" name="Text Box 13"/>
          <p:cNvSpPr txBox="1">
            <a:spLocks noChangeArrowheads="1"/>
          </p:cNvSpPr>
          <p:nvPr/>
        </p:nvSpPr>
        <p:spPr bwMode="auto">
          <a:xfrm>
            <a:off x="1524000" y="5638800"/>
            <a:ext cx="1447800" cy="1219200"/>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3D</a:t>
            </a:r>
          </a:p>
          <a:p>
            <a:pPr algn="ctr">
              <a:tabLst>
                <a:tab pos="656650" algn="l"/>
              </a:tabLst>
            </a:pPr>
            <a:r>
              <a:rPr lang="en-US">
                <a:solidFill>
                  <a:srgbClr val="FF3333"/>
                </a:solidFill>
              </a:rPr>
              <a:t> </a:t>
            </a:r>
            <a:r>
              <a:rPr lang="en-US" err="1">
                <a:solidFill>
                  <a:srgbClr val="FF3333"/>
                </a:solidFill>
              </a:rPr>
              <a:t>Cubocta</a:t>
            </a:r>
            <a:r>
              <a:rPr lang="en-US">
                <a:solidFill>
                  <a:srgbClr val="FF3333"/>
                </a:solidFill>
              </a:rPr>
              <a:t>-</a:t>
            </a:r>
          </a:p>
          <a:p>
            <a:pPr algn="ctr">
              <a:tabLst>
                <a:tab pos="656650" algn="l"/>
              </a:tabLst>
            </a:pPr>
            <a:r>
              <a:rPr lang="en-US" err="1">
                <a:solidFill>
                  <a:srgbClr val="FF3333"/>
                </a:solidFill>
              </a:rPr>
              <a:t>Hedron</a:t>
            </a:r>
            <a:endParaRPr lang="en-US">
              <a:solidFill>
                <a:srgbClr val="FF3333"/>
              </a:solidFill>
            </a:endParaRPr>
          </a:p>
          <a:p>
            <a:pPr algn="ctr">
              <a:tabLst>
                <a:tab pos="656650" algn="l"/>
              </a:tabLst>
            </a:pPr>
            <a:r>
              <a:rPr lang="en-US">
                <a:solidFill>
                  <a:srgbClr val="FF3333"/>
                </a:solidFill>
              </a:rPr>
              <a:t>(12 vertex)</a:t>
            </a:r>
          </a:p>
        </p:txBody>
      </p:sp>
      <p:sp>
        <p:nvSpPr>
          <p:cNvPr id="46" name="Text Box 6"/>
          <p:cNvSpPr txBox="1">
            <a:spLocks noChangeArrowheads="1"/>
          </p:cNvSpPr>
          <p:nvPr/>
        </p:nvSpPr>
        <p:spPr bwMode="auto">
          <a:xfrm>
            <a:off x="9677246" y="1645426"/>
            <a:ext cx="990406" cy="640574"/>
          </a:xfrm>
          <a:prstGeom prst="rect">
            <a:avLst/>
          </a:prstGeom>
          <a:noFill/>
          <a:ln w="9525" cap="flat">
            <a:noFill/>
            <a:round/>
            <a:headEnd/>
            <a:tailEnd/>
          </a:ln>
          <a:effectLst/>
        </p:spPr>
        <p:txBody>
          <a:bodyPr wrap="none" lIns="90000" tIns="60876" rIns="90000" bIns="45000"/>
          <a:lstStyle/>
          <a:p>
            <a:pPr algn="ctr">
              <a:tabLst>
                <a:tab pos="656650" algn="l"/>
              </a:tabLst>
            </a:pPr>
            <a:r>
              <a:rPr lang="en-US">
                <a:solidFill>
                  <a:srgbClr val="FF3333"/>
                </a:solidFill>
              </a:rPr>
              <a:t>T 24-Cell</a:t>
            </a:r>
          </a:p>
          <a:p>
            <a:pPr algn="ctr">
              <a:tabLst>
                <a:tab pos="656650" algn="l"/>
              </a:tabLst>
            </a:pPr>
            <a:r>
              <a:rPr lang="en-US">
                <a:solidFill>
                  <a:srgbClr val="FF3333"/>
                </a:solidFill>
              </a:rPr>
              <a:t>in 3D</a:t>
            </a:r>
          </a:p>
        </p:txBody>
      </p:sp>
    </p:spTree>
    <p:extLst>
      <p:ext uri="{BB962C8B-B14F-4D97-AF65-F5344CB8AC3E}">
        <p14:creationId xmlns:p14="http://schemas.microsoft.com/office/powerpoint/2010/main" val="95068273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64"/>
          <p:cNvSpPr>
            <a:spLocks noGrp="1"/>
          </p:cNvSpPr>
          <p:nvPr>
            <p:ph idx="1"/>
          </p:nvPr>
        </p:nvSpPr>
        <p:spPr>
          <a:xfrm>
            <a:off x="1981200" y="533401"/>
            <a:ext cx="8229600" cy="5592763"/>
          </a:xfrm>
        </p:spPr>
        <p:txBody>
          <a:bodyPr vert="horz" lIns="91440" tIns="45720" rIns="91440" bIns="45720" rtlCol="0" anchor="t">
            <a:normAutofit/>
          </a:bodyPr>
          <a:lstStyle/>
          <a:p>
            <a:r>
              <a:rPr lang="en-US" sz="2400"/>
              <a:t>Both the 120 vertex 600-Cell(120) and the 600 vertex 120-Cell(600) can be generated from quaternion T(24) or T'(24) basis vectors one or two exponents (</a:t>
            </a:r>
            <a:r>
              <a:rPr lang="en-US" sz="2400" err="1"/>
              <a:t>i,j</a:t>
            </a:r>
            <a:r>
              <a:rPr lang="en-US" sz="2400"/>
              <a:t>=0-4) on one or two generator vertices (p</a:t>
            </a:r>
            <a:r>
              <a:rPr lang="en-US" sz="2400" baseline="30000"/>
              <a:t>i</a:t>
            </a:r>
            <a:r>
              <a:rPr lang="en-US" sz="2400"/>
              <a:t>, </a:t>
            </a:r>
            <a:r>
              <a:rPr lang="en-US" sz="2400" err="1"/>
              <a:t>p</a:t>
            </a:r>
            <a:r>
              <a:rPr lang="en-US" sz="2400" baseline="30000" err="1"/>
              <a:t>j</a:t>
            </a:r>
            <a:r>
              <a:rPr lang="en-US" sz="2400"/>
              <a:t>) (see Koca 2011 et al.).</a:t>
            </a:r>
          </a:p>
          <a:p>
            <a:r>
              <a:rPr lang="en-US" sz="2400"/>
              <a:t>The H4 600-Cell Icosahedral group I(120) (or its alternate I' using T' instead of T) is generated from p</a:t>
            </a:r>
            <a:r>
              <a:rPr lang="en-US" sz="2400" baseline="30000"/>
              <a:t>i</a:t>
            </a:r>
            <a:r>
              <a:rPr lang="en-US" sz="2400"/>
              <a:t> only.</a:t>
            </a:r>
            <a:endParaRPr lang="en-US" sz="2400">
              <a:cs typeface="Calibri"/>
            </a:endParaRPr>
          </a:p>
          <a:p>
            <a:pPr lvl="1"/>
            <a:r>
              <a:rPr lang="en-US" sz="2000"/>
              <a:t>This gives us the ability to map the 120-Cell vertices to each of the 5 copies of 600-Cell vertices.</a:t>
            </a:r>
            <a:endParaRPr lang="en-US" sz="2000">
              <a:cs typeface="Calibri"/>
            </a:endParaRPr>
          </a:p>
          <a:p>
            <a:pPr lvl="1"/>
            <a:r>
              <a:rPr lang="en-US" sz="2000"/>
              <a:t>This mapping includes the other orbits of the Weyl group W(D4) as well, e.g. M(192)=M1(96)+M2(96), and N(288).</a:t>
            </a:r>
            <a:endParaRPr lang="en-US" sz="2000">
              <a:cs typeface="Calibri"/>
            </a:endParaRPr>
          </a:p>
          <a:p>
            <a:r>
              <a:rPr lang="en-US" sz="2400"/>
              <a:t>As done with the 600-Cell, implementing the 120-Cell in this manner allows the use of not only two the scaled copies of the 120-Cell (J &amp; J</a:t>
            </a:r>
            <a:r>
              <a:rPr lang="el-GR" sz="2400"/>
              <a:t>ϕ</a:t>
            </a:r>
            <a:r>
              <a:rPr lang="en-US" sz="2400"/>
              <a:t>)</a:t>
            </a:r>
            <a:r>
              <a:rPr lang="en-US" sz="2000"/>
              <a:t>.</a:t>
            </a:r>
          </a:p>
        </p:txBody>
      </p:sp>
      <p:sp>
        <p:nvSpPr>
          <p:cNvPr id="4" name="Slide Number Placeholder 3"/>
          <p:cNvSpPr>
            <a:spLocks noGrp="1"/>
          </p:cNvSpPr>
          <p:nvPr>
            <p:ph type="sldNum" sz="quarter" idx="12"/>
          </p:nvPr>
        </p:nvSpPr>
        <p:spPr/>
        <p:txBody>
          <a:bodyPr/>
          <a:lstStyle/>
          <a:p>
            <a:fld id="{F927E455-AB0E-4536-A5FF-13B3C2EC565F}" type="slidenum">
              <a:rPr lang="en-US" smtClean="0"/>
              <a:pPr/>
              <a:t>57</a:t>
            </a:fld>
            <a:endParaRPr lang="en-US"/>
          </a:p>
        </p:txBody>
      </p:sp>
      <p:sp>
        <p:nvSpPr>
          <p:cNvPr id="8"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Structure</a:t>
            </a:r>
          </a:p>
        </p:txBody>
      </p:sp>
    </p:spTree>
    <p:extLst>
      <p:ext uri="{BB962C8B-B14F-4D97-AF65-F5344CB8AC3E}">
        <p14:creationId xmlns:p14="http://schemas.microsoft.com/office/powerpoint/2010/main" val="3976935153"/>
      </p:ext>
    </p:extLst>
  </p:cSld>
  <p:clrMapOvr>
    <a:masterClrMapping/>
  </p:clrMapOvr>
  <p:transition spd="med">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12"/>
          </p:nvPr>
        </p:nvSpPr>
        <p:spPr/>
        <p:txBody>
          <a:bodyPr/>
          <a:lstStyle/>
          <a:p>
            <a:fld id="{F927E455-AB0E-4536-A5FF-13B3C2EC565F}" type="slidenum">
              <a:rPr lang="en-US" smtClean="0"/>
              <a:pPr/>
              <a:t>58</a:t>
            </a:fld>
            <a:endParaRPr lang="en-US"/>
          </a:p>
        </p:txBody>
      </p:sp>
      <p:sp>
        <p:nvSpPr>
          <p:cNvPr id="28"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sp>
        <p:nvSpPr>
          <p:cNvPr id="31" name="Title 6"/>
          <p:cNvSpPr txBox="1">
            <a:spLocks/>
          </p:cNvSpPr>
          <p:nvPr/>
        </p:nvSpPr>
        <p:spPr>
          <a:xfrm>
            <a:off x="1524000" y="457200"/>
            <a:ext cx="9144000" cy="381000"/>
          </a:xfrm>
          <a:prstGeom prst="rect">
            <a:avLst/>
          </a:prstGeom>
        </p:spPr>
        <p:txBody>
          <a:bodyPr vert="horz" lIns="91440" tIns="45720" rIns="91440" bIns="45720" rtlCol="0" anchor="ctr">
            <a:noAutofit/>
          </a:bodyPr>
          <a:lstStyle/>
          <a:p>
            <a:pPr algn="ctr"/>
            <a:r>
              <a:rPr lang="en-US" sz="2400"/>
              <a:t>Snub 24-Cell (S=I-T) (96)              and                 Alternate (S‘=I’-T’)</a:t>
            </a:r>
          </a:p>
        </p:txBody>
      </p:sp>
      <p:pic>
        <p:nvPicPr>
          <p:cNvPr id="5" name="Picture 4" descr="Snub24Cell.png"/>
          <p:cNvPicPr>
            <a:picLocks noChangeAspect="1"/>
          </p:cNvPicPr>
          <p:nvPr/>
        </p:nvPicPr>
        <p:blipFill>
          <a:blip r:embed="rId3" cstate="print"/>
          <a:stretch>
            <a:fillRect/>
          </a:stretch>
        </p:blipFill>
        <p:spPr>
          <a:xfrm>
            <a:off x="1752601" y="1828801"/>
            <a:ext cx="4053573" cy="4263007"/>
          </a:xfrm>
          <a:prstGeom prst="rect">
            <a:avLst/>
          </a:prstGeom>
        </p:spPr>
      </p:pic>
      <p:pic>
        <p:nvPicPr>
          <p:cNvPr id="6" name="Picture 5" descr="Snub24Prime.png"/>
          <p:cNvPicPr>
            <a:picLocks noChangeAspect="1"/>
          </p:cNvPicPr>
          <p:nvPr/>
        </p:nvPicPr>
        <p:blipFill>
          <a:blip r:embed="rId4" cstate="print"/>
          <a:stretch>
            <a:fillRect/>
          </a:stretch>
        </p:blipFill>
        <p:spPr>
          <a:xfrm>
            <a:off x="6434289" y="2042425"/>
            <a:ext cx="4157511" cy="4053574"/>
          </a:xfrm>
          <a:prstGeom prst="rect">
            <a:avLst/>
          </a:prstGeom>
        </p:spPr>
      </p:pic>
      <p:pic>
        <p:nvPicPr>
          <p:cNvPr id="12" name="Picture 11" descr="s-sp.png"/>
          <p:cNvPicPr>
            <a:picLocks noChangeAspect="1"/>
          </p:cNvPicPr>
          <p:nvPr/>
        </p:nvPicPr>
        <p:blipFill>
          <a:blip r:embed="rId5" cstate="print"/>
          <a:srcRect b="77116"/>
          <a:stretch>
            <a:fillRect/>
          </a:stretch>
        </p:blipFill>
        <p:spPr>
          <a:xfrm>
            <a:off x="2743022" y="914400"/>
            <a:ext cx="2057578" cy="514448"/>
          </a:xfrm>
          <a:prstGeom prst="rect">
            <a:avLst/>
          </a:prstGeom>
        </p:spPr>
      </p:pic>
      <p:pic>
        <p:nvPicPr>
          <p:cNvPr id="14" name="Picture 13" descr="s-sp.png"/>
          <p:cNvPicPr>
            <a:picLocks noChangeAspect="1"/>
          </p:cNvPicPr>
          <p:nvPr/>
        </p:nvPicPr>
        <p:blipFill>
          <a:blip r:embed="rId5" cstate="print"/>
          <a:srcRect t="27116" b="49157"/>
          <a:stretch>
            <a:fillRect/>
          </a:stretch>
        </p:blipFill>
        <p:spPr>
          <a:xfrm>
            <a:off x="7620000" y="990600"/>
            <a:ext cx="2057578" cy="533400"/>
          </a:xfrm>
          <a:prstGeom prst="rect">
            <a:avLst/>
          </a:prstGeom>
        </p:spPr>
      </p:pic>
    </p:spTree>
    <p:extLst>
      <p:ext uri="{BB962C8B-B14F-4D97-AF65-F5344CB8AC3E}">
        <p14:creationId xmlns:p14="http://schemas.microsoft.com/office/powerpoint/2010/main" val="2407570102"/>
      </p:ext>
    </p:extLst>
  </p:cSld>
  <p:clrMapOvr>
    <a:masterClrMapping/>
  </p:clrMapOvr>
  <p:transition spd="med">
    <p:wipe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12"/>
          </p:nvPr>
        </p:nvSpPr>
        <p:spPr/>
        <p:txBody>
          <a:bodyPr/>
          <a:lstStyle/>
          <a:p>
            <a:fld id="{F927E455-AB0E-4536-A5FF-13B3C2EC565F}" type="slidenum">
              <a:rPr lang="en-US" smtClean="0"/>
              <a:pPr/>
              <a:t>59</a:t>
            </a:fld>
            <a:endParaRPr lang="en-US"/>
          </a:p>
        </p:txBody>
      </p:sp>
      <p:sp>
        <p:nvSpPr>
          <p:cNvPr id="28"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sp>
        <p:nvSpPr>
          <p:cNvPr id="5" name="Title 6"/>
          <p:cNvSpPr txBox="1">
            <a:spLocks/>
          </p:cNvSpPr>
          <p:nvPr/>
        </p:nvSpPr>
        <p:spPr>
          <a:xfrm>
            <a:off x="1524000" y="457200"/>
            <a:ext cx="9144000" cy="381000"/>
          </a:xfrm>
          <a:prstGeom prst="rect">
            <a:avLst/>
          </a:prstGeom>
        </p:spPr>
        <p:txBody>
          <a:bodyPr vert="horz" lIns="91440" tIns="45720" rIns="91440" bIns="45720" rtlCol="0" anchor="ctr">
            <a:noAutofit/>
          </a:bodyPr>
          <a:lstStyle/>
          <a:p>
            <a:pPr algn="ctr"/>
            <a:r>
              <a:rPr lang="en-US" sz="2400"/>
              <a:t>Dual Snub 24-Cell (144 )                    and       Alternate Dual Snub 24-Cell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52600" y="1887642"/>
            <a:ext cx="4191000" cy="391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474585" y="1982890"/>
            <a:ext cx="4124589" cy="3811745"/>
          </a:xfrm>
          <a:prstGeom prst="rect">
            <a:avLst/>
          </a:prstGeom>
        </p:spPr>
      </p:pic>
      <p:pic>
        <p:nvPicPr>
          <p:cNvPr id="9" name="Picture 8" descr="s-sp.png"/>
          <p:cNvPicPr>
            <a:picLocks noChangeAspect="1"/>
          </p:cNvPicPr>
          <p:nvPr/>
        </p:nvPicPr>
        <p:blipFill>
          <a:blip r:embed="rId7" cstate="print"/>
          <a:srcRect l="14814" t="77960" r="22229"/>
          <a:stretch>
            <a:fillRect/>
          </a:stretch>
        </p:blipFill>
        <p:spPr>
          <a:xfrm>
            <a:off x="8077200" y="990601"/>
            <a:ext cx="1295400" cy="495495"/>
          </a:xfrm>
          <a:prstGeom prst="rect">
            <a:avLst/>
          </a:prstGeom>
        </p:spPr>
      </p:pic>
      <p:pic>
        <p:nvPicPr>
          <p:cNvPr id="10" name="Picture 9" descr="s-sp.png"/>
          <p:cNvPicPr>
            <a:picLocks noChangeAspect="1"/>
          </p:cNvPicPr>
          <p:nvPr/>
        </p:nvPicPr>
        <p:blipFill>
          <a:blip r:embed="rId7" cstate="print"/>
          <a:srcRect t="54233" r="29636" b="18651"/>
          <a:stretch>
            <a:fillRect/>
          </a:stretch>
        </p:blipFill>
        <p:spPr>
          <a:xfrm>
            <a:off x="3048000" y="990600"/>
            <a:ext cx="1447800" cy="609600"/>
          </a:xfrm>
          <a:prstGeom prst="rect">
            <a:avLst/>
          </a:prstGeom>
        </p:spPr>
      </p:pic>
    </p:spTree>
    <p:extLst>
      <p:ext uri="{BB962C8B-B14F-4D97-AF65-F5344CB8AC3E}">
        <p14:creationId xmlns:p14="http://schemas.microsoft.com/office/powerpoint/2010/main" val="1009447922"/>
      </p:ext>
    </p:extLst>
  </p:cSld>
  <p:clrMapOvr>
    <a:masterClrMapping/>
  </p:clrMapOvr>
  <p:transition spd="med">
    <p:wipe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7E854DC-98B7-B311-506E-3814A9D356ED}"/>
              </a:ext>
            </a:extLst>
          </p:cNvPr>
          <p:cNvGrpSpPr/>
          <p:nvPr/>
        </p:nvGrpSpPr>
        <p:grpSpPr>
          <a:xfrm>
            <a:off x="267419" y="960335"/>
            <a:ext cx="11850042" cy="5397405"/>
            <a:chOff x="267419" y="960335"/>
            <a:chExt cx="11850042" cy="5397405"/>
          </a:xfrm>
        </p:grpSpPr>
        <p:pic>
          <p:nvPicPr>
            <p:cNvPr id="25" name="Graphic 6">
              <a:extLst>
                <a:ext uri="{FF2B5EF4-FFF2-40B4-BE49-F238E27FC236}">
                  <a16:creationId xmlns:a16="http://schemas.microsoft.com/office/drawing/2014/main" id="{C141CD3B-2DC8-238C-B50A-37055D2F66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419" y="960335"/>
              <a:ext cx="11844066" cy="5397405"/>
            </a:xfrm>
            <a:prstGeom prst="rect">
              <a:avLst/>
            </a:prstGeom>
          </p:spPr>
        </p:pic>
        <p:pic>
          <p:nvPicPr>
            <p:cNvPr id="26" name="Graphic 25">
              <a:extLst>
                <a:ext uri="{FF2B5EF4-FFF2-40B4-BE49-F238E27FC236}">
                  <a16:creationId xmlns:a16="http://schemas.microsoft.com/office/drawing/2014/main" id="{C1C6024E-4D98-06E2-D3A9-3F5AA12FBB99}"/>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8" t="559" r="12192" b="-559"/>
            <a:stretch/>
          </p:blipFill>
          <p:spPr>
            <a:xfrm>
              <a:off x="5649601" y="1068844"/>
              <a:ext cx="6467860" cy="5102323"/>
            </a:xfrm>
            <a:prstGeom prst="rect">
              <a:avLst/>
            </a:prstGeom>
          </p:spPr>
        </p:pic>
      </p:grpSp>
      <p:sp>
        <p:nvSpPr>
          <p:cNvPr id="2" name="Title 1">
            <a:extLst>
              <a:ext uri="{FF2B5EF4-FFF2-40B4-BE49-F238E27FC236}">
                <a16:creationId xmlns:a16="http://schemas.microsoft.com/office/drawing/2014/main" id="{7FB329F8-D59E-92AB-F215-1C209A855EB2}"/>
              </a:ext>
            </a:extLst>
          </p:cNvPr>
          <p:cNvSpPr>
            <a:spLocks noGrp="1"/>
          </p:cNvSpPr>
          <p:nvPr>
            <p:ph type="title"/>
          </p:nvPr>
        </p:nvSpPr>
        <p:spPr/>
        <p:txBody>
          <a:bodyPr/>
          <a:lstStyle/>
          <a:p>
            <a:pPr>
              <a:spcBef>
                <a:spcPct val="20000"/>
              </a:spcBef>
            </a:pPr>
            <a:r>
              <a:rPr lang="en-US">
                <a:ea typeface="+mj-lt"/>
                <a:cs typeface="+mj-lt"/>
              </a:rPr>
              <a:t>Introducing The VisibLie_E8 Tool</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28304AEC-1351-397A-485F-9F97BE52B823}"/>
              </a:ext>
            </a:extLst>
          </p:cNvPr>
          <p:cNvSpPr>
            <a:spLocks noGrp="1"/>
          </p:cNvSpPr>
          <p:nvPr>
            <p:ph type="sldNum" sz="quarter" idx="12"/>
          </p:nvPr>
        </p:nvSpPr>
        <p:spPr/>
        <p:txBody>
          <a:bodyPr/>
          <a:lstStyle/>
          <a:p>
            <a:fld id="{F927E455-AB0E-4536-A5FF-13B3C2EC565F}" type="slidenum">
              <a:rPr lang="en-US" smtClean="0"/>
              <a:pPr/>
              <a:t>6</a:t>
            </a:fld>
            <a:endParaRPr lang="en-US"/>
          </a:p>
        </p:txBody>
      </p:sp>
      <p:grpSp>
        <p:nvGrpSpPr>
          <p:cNvPr id="10" name="Group 9">
            <a:extLst>
              <a:ext uri="{FF2B5EF4-FFF2-40B4-BE49-F238E27FC236}">
                <a16:creationId xmlns:a16="http://schemas.microsoft.com/office/drawing/2014/main" id="{770F7E95-D1D3-2483-7CE5-4CC784179783}"/>
              </a:ext>
            </a:extLst>
          </p:cNvPr>
          <p:cNvGrpSpPr/>
          <p:nvPr/>
        </p:nvGrpSpPr>
        <p:grpSpPr>
          <a:xfrm>
            <a:off x="6607297" y="1417640"/>
            <a:ext cx="5319057" cy="4658383"/>
            <a:chOff x="3544918" y="828169"/>
            <a:chExt cx="5319057" cy="4658383"/>
          </a:xfrm>
        </p:grpSpPr>
        <p:sp>
          <p:nvSpPr>
            <p:cNvPr id="12" name="Arrow: Left 11">
              <a:extLst>
                <a:ext uri="{FF2B5EF4-FFF2-40B4-BE49-F238E27FC236}">
                  <a16:creationId xmlns:a16="http://schemas.microsoft.com/office/drawing/2014/main" id="{9EA50524-EB59-C52C-73D0-5616C7126AB2}"/>
                </a:ext>
              </a:extLst>
            </p:cNvPr>
            <p:cNvSpPr/>
            <p:nvPr/>
          </p:nvSpPr>
          <p:spPr>
            <a:xfrm rot="5400000">
              <a:off x="4427493" y="1546349"/>
              <a:ext cx="1734634" cy="29827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DF351E-4901-7095-765E-E3F8FCBD078F}"/>
                </a:ext>
              </a:extLst>
            </p:cNvPr>
            <p:cNvSpPr txBox="1"/>
            <p:nvPr/>
          </p:nvSpPr>
          <p:spPr>
            <a:xfrm>
              <a:off x="3544918" y="2347231"/>
              <a:ext cx="5319057" cy="3139321"/>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top bar changes to accommodate individual options and selections related to each numbered demonstration pane. Sometimes, user selectable options are provided within the output pane when there is insufficient room in the top bar. </a:t>
              </a:r>
            </a:p>
            <a:p>
              <a:endParaRPr lang="en-US">
                <a:cs typeface="Calibri"/>
              </a:endParaRPr>
            </a:p>
            <a:p>
              <a:r>
                <a:rPr lang="en-US">
                  <a:cs typeface="Calibri"/>
                </a:rPr>
                <a:t>The output pane can also be interactive with mouse click-drag features in both 2D and 3D.</a:t>
              </a:r>
            </a:p>
            <a:p>
              <a:endParaRPr lang="en-US">
                <a:cs typeface="Calibri"/>
              </a:endParaRPr>
            </a:p>
            <a:p>
              <a:r>
                <a:rPr lang="en-US">
                  <a:cs typeface="Calibri"/>
                </a:rPr>
                <a:t>The shown output is pane #4 for Coxeter-Dynkin visualizations.</a:t>
              </a:r>
            </a:p>
          </p:txBody>
        </p:sp>
      </p:grpSp>
      <p:grpSp>
        <p:nvGrpSpPr>
          <p:cNvPr id="24" name="Group 23">
            <a:extLst>
              <a:ext uri="{FF2B5EF4-FFF2-40B4-BE49-F238E27FC236}">
                <a16:creationId xmlns:a16="http://schemas.microsoft.com/office/drawing/2014/main" id="{66DCEE31-1A6F-BAF4-62F0-97C8EF74AD30}"/>
              </a:ext>
            </a:extLst>
          </p:cNvPr>
          <p:cNvGrpSpPr/>
          <p:nvPr/>
        </p:nvGrpSpPr>
        <p:grpSpPr>
          <a:xfrm>
            <a:off x="692451" y="2140196"/>
            <a:ext cx="5159357" cy="4247317"/>
            <a:chOff x="3544918" y="2347231"/>
            <a:chExt cx="5159357" cy="4247317"/>
          </a:xfrm>
        </p:grpSpPr>
        <p:sp>
          <p:nvSpPr>
            <p:cNvPr id="22" name="Arrow: Left 21">
              <a:extLst>
                <a:ext uri="{FF2B5EF4-FFF2-40B4-BE49-F238E27FC236}">
                  <a16:creationId xmlns:a16="http://schemas.microsoft.com/office/drawing/2014/main" id="{CA3DE62C-8C6A-59B4-EE70-BABF783DC099}"/>
                </a:ext>
              </a:extLst>
            </p:cNvPr>
            <p:cNvSpPr/>
            <p:nvPr/>
          </p:nvSpPr>
          <p:spPr>
            <a:xfrm rot="10800000">
              <a:off x="7588490" y="3564116"/>
              <a:ext cx="1115785" cy="2993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6E50768-92AC-C00A-F896-9A469BBFE255}"/>
                </a:ext>
              </a:extLst>
            </p:cNvPr>
            <p:cNvSpPr txBox="1"/>
            <p:nvPr/>
          </p:nvSpPr>
          <p:spPr>
            <a:xfrm>
              <a:off x="3544918" y="2347231"/>
              <a:ext cx="4168868" cy="4247317"/>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left-side bar is common to all demonstrations and allows visualizing results in 2D, 3D, stereo and anaglyph (red-cyan glasses), control the number of time-steps for video animations, etc.</a:t>
              </a:r>
            </a:p>
            <a:p>
              <a:endParaRPr lang="en-US">
                <a:cs typeface="Calibri"/>
              </a:endParaRPr>
            </a:p>
            <a:p>
              <a:r>
                <a:rPr lang="en-US">
                  <a:cs typeface="Calibri"/>
                </a:rPr>
                <a:t>You can select color schemes, view code snippets, change opacity, resolutions, turning on/off coordinate axis, vertex labels, turn on file exports, and change export file types.</a:t>
              </a:r>
            </a:p>
            <a:p>
              <a:endParaRPr lang="en-US">
                <a:cs typeface="Calibri"/>
              </a:endParaRPr>
            </a:p>
            <a:p>
              <a:r>
                <a:rPr lang="en-US">
                  <a:cs typeface="Calibri"/>
                </a:rPr>
                <a:t>The physics button shows theoretical quantum particle assignments based on E8 group theoretic considerations.</a:t>
              </a:r>
            </a:p>
          </p:txBody>
        </p:sp>
      </p:grpSp>
    </p:spTree>
    <p:extLst>
      <p:ext uri="{BB962C8B-B14F-4D97-AF65-F5344CB8AC3E}">
        <p14:creationId xmlns:p14="http://schemas.microsoft.com/office/powerpoint/2010/main" val="41388303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524000" y="1295400"/>
            <a:ext cx="9067800" cy="5562600"/>
            <a:chOff x="0" y="1295400"/>
            <a:chExt cx="9067800" cy="5562600"/>
          </a:xfrm>
        </p:grpSpPr>
        <p:pic>
          <p:nvPicPr>
            <p:cNvPr id="9" name="Picture 8" descr="IpLΦ.png"/>
            <p:cNvPicPr>
              <a:picLocks noChangeAspect="1"/>
            </p:cNvPicPr>
            <p:nvPr/>
          </p:nvPicPr>
          <p:blipFill>
            <a:blip r:embed="rId3" cstate="print"/>
            <a:srcRect r="4141"/>
            <a:stretch>
              <a:fillRect/>
            </a:stretch>
          </p:blipFill>
          <p:spPr>
            <a:xfrm>
              <a:off x="4191000" y="1828800"/>
              <a:ext cx="4876800" cy="5029200"/>
            </a:xfrm>
            <a:prstGeom prst="rect">
              <a:avLst/>
            </a:prstGeom>
          </p:spPr>
        </p:pic>
        <p:pic>
          <p:nvPicPr>
            <p:cNvPr id="6" name="Picture 5" descr="ILΦ.png"/>
            <p:cNvPicPr>
              <a:picLocks noChangeAspect="1"/>
            </p:cNvPicPr>
            <p:nvPr/>
          </p:nvPicPr>
          <p:blipFill>
            <a:blip r:embed="rId4" cstate="print"/>
            <a:stretch>
              <a:fillRect/>
            </a:stretch>
          </p:blipFill>
          <p:spPr>
            <a:xfrm>
              <a:off x="0" y="1828800"/>
              <a:ext cx="2597498" cy="5029200"/>
            </a:xfrm>
            <a:prstGeom prst="rect">
              <a:avLst/>
            </a:prstGeom>
          </p:spPr>
        </p:pic>
        <p:pic>
          <p:nvPicPr>
            <p:cNvPr id="30" name="Picture 29" descr="j-jp-headers.png"/>
            <p:cNvPicPr>
              <a:picLocks noChangeAspect="1"/>
            </p:cNvPicPr>
            <p:nvPr/>
          </p:nvPicPr>
          <p:blipFill>
            <a:blip r:embed="rId5" cstate="print"/>
            <a:srcRect l="6729" t="33923" r="75776" b="53154"/>
            <a:stretch>
              <a:fillRect/>
            </a:stretch>
          </p:blipFill>
          <p:spPr>
            <a:xfrm>
              <a:off x="3886200" y="1295400"/>
              <a:ext cx="990600" cy="609600"/>
            </a:xfrm>
            <a:prstGeom prst="rect">
              <a:avLst/>
            </a:prstGeom>
          </p:spPr>
        </p:pic>
      </p:grpSp>
      <p:sp>
        <p:nvSpPr>
          <p:cNvPr id="7" name="Title 6"/>
          <p:cNvSpPr txBox="1">
            <a:spLocks/>
          </p:cNvSpPr>
          <p:nvPr/>
        </p:nvSpPr>
        <p:spPr>
          <a:xfrm>
            <a:off x="1524000" y="457200"/>
            <a:ext cx="9144000" cy="1219200"/>
          </a:xfrm>
          <a:prstGeom prst="rect">
            <a:avLst/>
          </a:prstGeom>
        </p:spPr>
        <p:txBody>
          <a:bodyPr vert="horz" lIns="91440" tIns="45720" rIns="91440" bIns="45720" rtlCol="0" anchor="ctr">
            <a:noAutofit/>
          </a:bodyPr>
          <a:lstStyle/>
          <a:p>
            <a:pPr lvl="0" algn="ctr">
              <a:spcBef>
                <a:spcPct val="0"/>
              </a:spcBef>
            </a:pPr>
            <a:r>
              <a:rPr lang="en-US" sz="2400" dirty="0"/>
              <a:t>3D Hull Visualization of the H4 600-Cell Real &amp; Quaternion </a:t>
            </a:r>
            <a:r>
              <a:rPr lang="en-US" sz="2400" dirty="0" err="1"/>
              <a:t>Icosian</a:t>
            </a:r>
            <a:r>
              <a:rPr lang="en-US" sz="2400" dirty="0"/>
              <a:t> (I)</a:t>
            </a:r>
          </a:p>
          <a:p>
            <a:pPr lvl="0" algn="ctr">
              <a:spcBef>
                <a:spcPct val="0"/>
              </a:spcBef>
            </a:pPr>
            <a:r>
              <a:rPr lang="en-US" sz="2400" dirty="0"/>
              <a:t>I (120)                     and                       Alternate I’ (120)</a:t>
            </a:r>
          </a:p>
          <a:p>
            <a:pPr lvl="0" algn="ctr">
              <a:spcBef>
                <a:spcPct val="0"/>
              </a:spcBef>
            </a:pPr>
            <a:endParaRPr lang="en-US" sz="2400" dirty="0"/>
          </a:p>
          <a:p>
            <a:pPr algn="ctr">
              <a:spcBef>
                <a:spcPct val="0"/>
              </a:spcBef>
            </a:pPr>
            <a:r>
              <a:rPr lang="el-GR" sz="2400" dirty="0"/>
              <a:t>α=</a:t>
            </a:r>
            <a:r>
              <a:rPr lang="en-US" sz="2400" dirty="0"/>
              <a:t>p=                             .  </a:t>
            </a:r>
            <a:endParaRPr lang="en-US" sz="2400" baseline="-25000" dirty="0">
              <a:latin typeface="+mj-lt"/>
              <a:ea typeface="+mj-ea"/>
              <a:cs typeface="+mj-cs"/>
            </a:endParaRPr>
          </a:p>
        </p:txBody>
      </p:sp>
      <p:sp>
        <p:nvSpPr>
          <p:cNvPr id="8" name="Slide Number Placeholder 7"/>
          <p:cNvSpPr>
            <a:spLocks noGrp="1"/>
          </p:cNvSpPr>
          <p:nvPr>
            <p:ph type="sldNum" sz="quarter" idx="12"/>
          </p:nvPr>
        </p:nvSpPr>
        <p:spPr/>
        <p:txBody>
          <a:bodyPr/>
          <a:lstStyle/>
          <a:p>
            <a:fld id="{F927E455-AB0E-4536-A5FF-13B3C2EC565F}" type="slidenum">
              <a:rPr lang="en-US" smtClean="0"/>
              <a:pPr/>
              <a:t>60</a:t>
            </a:fld>
            <a:endParaRPr lang="en-US"/>
          </a:p>
        </p:txBody>
      </p:sp>
      <p:sp>
        <p:nvSpPr>
          <p:cNvPr id="13"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grpSp>
        <p:nvGrpSpPr>
          <p:cNvPr id="17" name="Group 16"/>
          <p:cNvGrpSpPr/>
          <p:nvPr/>
        </p:nvGrpSpPr>
        <p:grpSpPr>
          <a:xfrm>
            <a:off x="4572000" y="5791201"/>
            <a:ext cx="2438400" cy="1077218"/>
            <a:chOff x="3581400" y="5791201"/>
            <a:chExt cx="2133600" cy="1077218"/>
          </a:xfrm>
        </p:grpSpPr>
        <p:cxnSp>
          <p:nvCxnSpPr>
            <p:cNvPr id="33" name="Straight Arrow Connector 32"/>
            <p:cNvCxnSpPr/>
            <p:nvPr/>
          </p:nvCxnSpPr>
          <p:spPr>
            <a:xfrm flipH="1">
              <a:off x="5257800" y="5943600"/>
              <a:ext cx="381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486400" y="5943600"/>
              <a:ext cx="1524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81400" y="5791201"/>
              <a:ext cx="2133600" cy="1077218"/>
            </a:xfrm>
            <a:prstGeom prst="rect">
              <a:avLst/>
            </a:prstGeom>
            <a:noFill/>
            <a:ln w="19050">
              <a:solidFill>
                <a:srgbClr val="FF0000"/>
              </a:solidFill>
            </a:ln>
          </p:spPr>
          <p:txBody>
            <a:bodyPr wrap="square" rtlCol="0">
              <a:spAutoFit/>
            </a:bodyPr>
            <a:lstStyle/>
            <a:p>
              <a:endParaRPr lang="en-US" sz="800"/>
            </a:p>
            <a:p>
              <a:r>
                <a:rPr lang="en-US" sz="800"/>
                <a:t>I’ overall hull is similar to</a:t>
              </a:r>
            </a:p>
            <a:p>
              <a:r>
                <a:rPr lang="en-US" sz="800"/>
                <a:t>I with 6 opposing squares </a:t>
              </a:r>
            </a:p>
            <a:p>
              <a:r>
                <a:rPr lang="en-US" sz="800"/>
                <a:t>vs. </a:t>
              </a:r>
            </a:p>
            <a:p>
              <a:r>
                <a:rPr lang="en-US" sz="800"/>
                <a:t>triangles in I</a:t>
              </a:r>
            </a:p>
            <a:p>
              <a:endParaRPr lang="en-US" sz="800"/>
            </a:p>
            <a:p>
              <a:endParaRPr lang="en-US" sz="800"/>
            </a:p>
            <a:p>
              <a:endParaRPr lang="en-US" sz="800"/>
            </a:p>
          </p:txBody>
        </p:sp>
        <p:cxnSp>
          <p:nvCxnSpPr>
            <p:cNvPr id="39" name="Straight Arrow Connector 38"/>
            <p:cNvCxnSpPr/>
            <p:nvPr/>
          </p:nvCxnSpPr>
          <p:spPr>
            <a:xfrm>
              <a:off x="4314825" y="6248400"/>
              <a:ext cx="5334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2514600" y="3048000"/>
            <a:ext cx="8153400" cy="3276600"/>
            <a:chOff x="990600" y="3048000"/>
            <a:chExt cx="8153400" cy="3276600"/>
          </a:xfrm>
        </p:grpSpPr>
        <p:grpSp>
          <p:nvGrpSpPr>
            <p:cNvPr id="19" name="Group 18"/>
            <p:cNvGrpSpPr/>
            <p:nvPr/>
          </p:nvGrpSpPr>
          <p:grpSpPr>
            <a:xfrm>
              <a:off x="1219200" y="3048000"/>
              <a:ext cx="7924800" cy="2819400"/>
              <a:chOff x="1219200" y="3048000"/>
              <a:chExt cx="7924800" cy="2819400"/>
            </a:xfrm>
          </p:grpSpPr>
          <p:sp>
            <p:nvSpPr>
              <p:cNvPr id="16" name="Oval 15"/>
              <p:cNvSpPr/>
              <p:nvPr/>
            </p:nvSpPr>
            <p:spPr>
              <a:xfrm>
                <a:off x="8001000" y="3048000"/>
                <a:ext cx="1143000"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19200" y="3886200"/>
                <a:ext cx="12192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flipH="1">
              <a:off x="990600" y="5715000"/>
              <a:ext cx="5334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562600" y="5562600"/>
              <a:ext cx="2667000"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Rounded Rectangle 40"/>
          <p:cNvSpPr/>
          <p:nvPr/>
        </p:nvSpPr>
        <p:spPr>
          <a:xfrm>
            <a:off x="4953000" y="2438400"/>
            <a:ext cx="2590800" cy="9144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2700">
                  <a:noFill/>
                  <a:prstDash val="solid"/>
                </a:ln>
                <a:solidFill>
                  <a:srgbClr val="FF0000"/>
                </a:solidFill>
              </a:rPr>
              <a:t>Same I &amp; I’ outer hulls for all</a:t>
            </a:r>
          </a:p>
          <a:p>
            <a:pPr algn="ctr"/>
            <a:r>
              <a:rPr lang="en-US" b="1">
                <a:ln w="12700">
                  <a:noFill/>
                  <a:prstDash val="solid"/>
                </a:ln>
                <a:solidFill>
                  <a:srgbClr val="FF0000"/>
                </a:solidFill>
              </a:rPr>
              <a:t>{p, p</a:t>
            </a:r>
            <a:r>
              <a:rPr lang="en-US" b="1" baseline="30000">
                <a:ln w="12700">
                  <a:noFill/>
                  <a:prstDash val="solid"/>
                </a:ln>
                <a:solidFill>
                  <a:srgbClr val="FF0000"/>
                </a:solidFill>
              </a:rPr>
              <a:t>*</a:t>
            </a:r>
            <a:r>
              <a:rPr lang="en-US" b="1">
                <a:ln w="12700">
                  <a:noFill/>
                  <a:prstDash val="solid"/>
                </a:ln>
                <a:solidFill>
                  <a:srgbClr val="FF0000"/>
                </a:solidFill>
                <a:latin typeface="Arial"/>
                <a:cs typeface="Arial"/>
              </a:rPr>
              <a:t>} ϵ </a:t>
            </a:r>
            <a:r>
              <a:rPr lang="en-US" b="1">
                <a:ln w="12700">
                  <a:noFill/>
                  <a:prstDash val="solid"/>
                </a:ln>
                <a:solidFill>
                  <a:srgbClr val="FF0000"/>
                </a:solidFill>
              </a:rPr>
              <a:t>I</a:t>
            </a:r>
          </a:p>
        </p:txBody>
      </p:sp>
      <p:grpSp>
        <p:nvGrpSpPr>
          <p:cNvPr id="69" name="Group 68"/>
          <p:cNvGrpSpPr/>
          <p:nvPr/>
        </p:nvGrpSpPr>
        <p:grpSpPr>
          <a:xfrm>
            <a:off x="3886200" y="1905000"/>
            <a:ext cx="6553200" cy="3048000"/>
            <a:chOff x="2362200" y="1905000"/>
            <a:chExt cx="6553200" cy="3048000"/>
          </a:xfrm>
        </p:grpSpPr>
        <p:sp>
          <p:nvSpPr>
            <p:cNvPr id="62" name="Right Arrow 61"/>
            <p:cNvSpPr/>
            <p:nvPr/>
          </p:nvSpPr>
          <p:spPr>
            <a:xfrm flipH="1">
              <a:off x="2362200" y="19050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a:solidFill>
                    <a:srgbClr val="0070C0"/>
                  </a:solidFill>
                </a:rPr>
                <a:t>Platonic Solid</a:t>
              </a:r>
            </a:p>
            <a:p>
              <a:pPr algn="ctr"/>
              <a:r>
                <a:rPr lang="en-US" b="1" err="1">
                  <a:solidFill>
                    <a:srgbClr val="0070C0"/>
                  </a:solidFill>
                </a:rPr>
                <a:t>Icosahedron</a:t>
              </a:r>
              <a:endParaRPr lang="en-US" b="1">
                <a:solidFill>
                  <a:srgbClr val="0070C0"/>
                </a:solidFill>
              </a:endParaRPr>
            </a:p>
          </p:txBody>
        </p:sp>
        <p:sp>
          <p:nvSpPr>
            <p:cNvPr id="63" name="Right Arrow 62"/>
            <p:cNvSpPr/>
            <p:nvPr/>
          </p:nvSpPr>
          <p:spPr>
            <a:xfrm flipH="1">
              <a:off x="2362200" y="28194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a:solidFill>
                    <a:srgbClr val="0070C0"/>
                  </a:solidFill>
                </a:rPr>
                <a:t>Platonic Solid</a:t>
              </a:r>
            </a:p>
            <a:p>
              <a:pPr algn="ctr"/>
              <a:r>
                <a:rPr lang="en-US" b="1">
                  <a:solidFill>
                    <a:srgbClr val="0070C0"/>
                  </a:solidFill>
                </a:rPr>
                <a:t>Dodecahedron</a:t>
              </a:r>
            </a:p>
          </p:txBody>
        </p:sp>
        <p:sp>
          <p:nvSpPr>
            <p:cNvPr id="64" name="Right Arrow 63"/>
            <p:cNvSpPr/>
            <p:nvPr/>
          </p:nvSpPr>
          <p:spPr>
            <a:xfrm flipH="1">
              <a:off x="6629400" y="19812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rPr>
                <a:t>Platonic Solid(s)</a:t>
              </a:r>
            </a:p>
            <a:p>
              <a:pPr algn="ctr"/>
              <a:r>
                <a:rPr lang="en-US" b="1">
                  <a:solidFill>
                    <a:srgbClr val="0070C0"/>
                  </a:solidFill>
                </a:rPr>
                <a:t>Tetrahedrons-Cube</a:t>
              </a:r>
            </a:p>
          </p:txBody>
        </p:sp>
        <p:sp>
          <p:nvSpPr>
            <p:cNvPr id="68" name="Right Arrow 67"/>
            <p:cNvSpPr/>
            <p:nvPr/>
          </p:nvSpPr>
          <p:spPr>
            <a:xfrm flipH="1">
              <a:off x="6629400" y="37338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a:solidFill>
                    <a:srgbClr val="0070C0"/>
                  </a:solidFill>
                </a:rPr>
                <a:t>Platonic Solid</a:t>
              </a:r>
            </a:p>
            <a:p>
              <a:pPr algn="ctr"/>
              <a:r>
                <a:rPr lang="en-US" b="1">
                  <a:solidFill>
                    <a:srgbClr val="0070C0"/>
                  </a:solidFill>
                </a:rPr>
                <a:t>Octahedron</a:t>
              </a:r>
            </a:p>
          </p:txBody>
        </p:sp>
      </p:grpSp>
      <p:grpSp>
        <p:nvGrpSpPr>
          <p:cNvPr id="72" name="Group 71"/>
          <p:cNvGrpSpPr/>
          <p:nvPr/>
        </p:nvGrpSpPr>
        <p:grpSpPr>
          <a:xfrm>
            <a:off x="3886200" y="1981201"/>
            <a:ext cx="6781800" cy="4837331"/>
            <a:chOff x="2362200" y="1981200"/>
            <a:chExt cx="6781800" cy="4837331"/>
          </a:xfrm>
        </p:grpSpPr>
        <p:grpSp>
          <p:nvGrpSpPr>
            <p:cNvPr id="70" name="Group 69"/>
            <p:cNvGrpSpPr/>
            <p:nvPr/>
          </p:nvGrpSpPr>
          <p:grpSpPr>
            <a:xfrm>
              <a:off x="2362200" y="1981200"/>
              <a:ext cx="6553200" cy="3962400"/>
              <a:chOff x="2362200" y="1981200"/>
              <a:chExt cx="6553200" cy="3962400"/>
            </a:xfrm>
          </p:grpSpPr>
          <p:sp>
            <p:nvSpPr>
              <p:cNvPr id="59" name="Right Arrow 58"/>
              <p:cNvSpPr/>
              <p:nvPr/>
            </p:nvSpPr>
            <p:spPr>
              <a:xfrm>
                <a:off x="4800600" y="1981200"/>
                <a:ext cx="32766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rgbClr val="0070C0"/>
                    </a:solidFill>
                  </a:rPr>
                  <a:t>Archimedian</a:t>
                </a:r>
                <a:r>
                  <a:rPr lang="en-US" b="1">
                    <a:solidFill>
                      <a:srgbClr val="0070C0"/>
                    </a:solidFill>
                  </a:rPr>
                  <a:t> Solid</a:t>
                </a:r>
              </a:p>
              <a:p>
                <a:pPr algn="ctr"/>
                <a:r>
                  <a:rPr lang="en-US" b="1">
                    <a:solidFill>
                      <a:srgbClr val="0070C0"/>
                    </a:solidFill>
                  </a:rPr>
                  <a:t>Small </a:t>
                </a:r>
                <a:r>
                  <a:rPr lang="en-US" b="1" err="1">
                    <a:solidFill>
                      <a:srgbClr val="0070C0"/>
                    </a:solidFill>
                  </a:rPr>
                  <a:t>Rhombicuboctahedron</a:t>
                </a:r>
                <a:endParaRPr lang="en-US" b="1">
                  <a:solidFill>
                    <a:srgbClr val="0070C0"/>
                  </a:solidFill>
                </a:endParaRPr>
              </a:p>
            </p:txBody>
          </p:sp>
          <p:sp>
            <p:nvSpPr>
              <p:cNvPr id="61" name="Right Arrow 60"/>
              <p:cNvSpPr/>
              <p:nvPr/>
            </p:nvSpPr>
            <p:spPr>
              <a:xfrm flipH="1">
                <a:off x="2362200" y="47244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err="1">
                    <a:solidFill>
                      <a:srgbClr val="0070C0"/>
                    </a:solidFill>
                  </a:rPr>
                  <a:t>Archimedian</a:t>
                </a:r>
                <a:r>
                  <a:rPr lang="en-US" b="1">
                    <a:solidFill>
                      <a:srgbClr val="0070C0"/>
                    </a:solidFill>
                  </a:rPr>
                  <a:t> Solid</a:t>
                </a:r>
              </a:p>
              <a:p>
                <a:pPr algn="ctr"/>
                <a:r>
                  <a:rPr lang="en-US" b="1" err="1">
                    <a:solidFill>
                      <a:srgbClr val="0070C0"/>
                    </a:solidFill>
                  </a:rPr>
                  <a:t>Icosidodecahedron</a:t>
                </a:r>
                <a:endParaRPr lang="en-US" b="1">
                  <a:solidFill>
                    <a:srgbClr val="0070C0"/>
                  </a:solidFill>
                </a:endParaRPr>
              </a:p>
            </p:txBody>
          </p:sp>
          <p:sp>
            <p:nvSpPr>
              <p:cNvPr id="65" name="Right Arrow 64"/>
              <p:cNvSpPr/>
              <p:nvPr/>
            </p:nvSpPr>
            <p:spPr>
              <a:xfrm flipH="1">
                <a:off x="6629400" y="47244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rgbClr val="0070C0"/>
                    </a:solidFill>
                  </a:rPr>
                  <a:t>Archimedian</a:t>
                </a:r>
                <a:r>
                  <a:rPr lang="en-US" b="1">
                    <a:solidFill>
                      <a:srgbClr val="0070C0"/>
                    </a:solidFill>
                  </a:rPr>
                  <a:t> Solid</a:t>
                </a:r>
                <a:r>
                  <a:rPr lang="en-US" b="1" baseline="30000">
                    <a:solidFill>
                      <a:srgbClr val="0070C0"/>
                    </a:solidFill>
                  </a:rPr>
                  <a:t>*</a:t>
                </a:r>
              </a:p>
              <a:p>
                <a:pPr algn="ctr"/>
                <a:r>
                  <a:rPr lang="en-US" b="1">
                    <a:solidFill>
                      <a:srgbClr val="0070C0"/>
                    </a:solidFill>
                  </a:rPr>
                  <a:t>Truncated Cube</a:t>
                </a:r>
              </a:p>
            </p:txBody>
          </p:sp>
        </p:grpSp>
        <p:sp>
          <p:nvSpPr>
            <p:cNvPr id="71" name="Rectangle 70"/>
            <p:cNvSpPr/>
            <p:nvPr/>
          </p:nvSpPr>
          <p:spPr>
            <a:xfrm>
              <a:off x="7467600" y="6172200"/>
              <a:ext cx="1676400" cy="646331"/>
            </a:xfrm>
            <a:prstGeom prst="rect">
              <a:avLst/>
            </a:prstGeom>
          </p:spPr>
          <p:txBody>
            <a:bodyPr wrap="square">
              <a:spAutoFit/>
            </a:bodyPr>
            <a:lstStyle/>
            <a:p>
              <a:pPr algn="ctr"/>
              <a:r>
                <a:rPr lang="en-US" b="1" baseline="30000">
                  <a:solidFill>
                    <a:srgbClr val="0070C0"/>
                  </a:solidFill>
                </a:rPr>
                <a:t>*</a:t>
              </a:r>
              <a:r>
                <a:rPr lang="en-US" b="1">
                  <a:solidFill>
                    <a:srgbClr val="0070C0"/>
                  </a:solidFill>
                </a:rPr>
                <a:t>Quasi-regular polygons</a:t>
              </a:r>
            </a:p>
          </p:txBody>
        </p:sp>
      </p:grpSp>
      <p:grpSp>
        <p:nvGrpSpPr>
          <p:cNvPr id="75" name="Group 74"/>
          <p:cNvGrpSpPr/>
          <p:nvPr/>
        </p:nvGrpSpPr>
        <p:grpSpPr>
          <a:xfrm>
            <a:off x="2667000" y="5638800"/>
            <a:ext cx="6400800" cy="1219200"/>
            <a:chOff x="1143000" y="5638800"/>
            <a:chExt cx="6400800" cy="1219200"/>
          </a:xfrm>
        </p:grpSpPr>
        <p:sp>
          <p:nvSpPr>
            <p:cNvPr id="73" name="Right Arrow 72"/>
            <p:cNvSpPr/>
            <p:nvPr/>
          </p:nvSpPr>
          <p:spPr>
            <a:xfrm flipH="1">
              <a:off x="5257800" y="5638800"/>
              <a:ext cx="2286000" cy="1219200"/>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New Solid TBN?</a:t>
              </a:r>
            </a:p>
          </p:txBody>
        </p:sp>
        <p:sp>
          <p:nvSpPr>
            <p:cNvPr id="74" name="Right Arrow 73"/>
            <p:cNvSpPr/>
            <p:nvPr/>
          </p:nvSpPr>
          <p:spPr>
            <a:xfrm flipH="1">
              <a:off x="1143000" y="5638800"/>
              <a:ext cx="22860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err="1">
                  <a:solidFill>
                    <a:srgbClr val="0070C0"/>
                  </a:solidFill>
                </a:rPr>
                <a:t>Pentakis</a:t>
              </a:r>
              <a:r>
                <a:rPr lang="en-US" b="1">
                  <a:solidFill>
                    <a:srgbClr val="0070C0"/>
                  </a:solidFill>
                </a:rPr>
                <a:t> </a:t>
              </a:r>
              <a:r>
                <a:rPr lang="en-US" b="1" err="1">
                  <a:solidFill>
                    <a:srgbClr val="0070C0"/>
                  </a:solidFill>
                </a:rPr>
                <a:t>Icosidodecahedron</a:t>
              </a:r>
              <a:endParaRPr lang="en-US" b="1">
                <a:solidFill>
                  <a:srgbClr val="0070C0"/>
                </a:solidFill>
              </a:endParaRPr>
            </a:p>
          </p:txBody>
        </p:sp>
      </p:grpSp>
      <p:pic>
        <p:nvPicPr>
          <p:cNvPr id="3" name="Graphic 2">
            <a:extLst>
              <a:ext uri="{FF2B5EF4-FFF2-40B4-BE49-F238E27FC236}">
                <a16:creationId xmlns:a16="http://schemas.microsoft.com/office/drawing/2014/main" id="{05DC4E88-6560-58E3-2CEC-5F220F8079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290306" y="1316048"/>
            <a:ext cx="1575731" cy="624052"/>
          </a:xfrm>
          <a:prstGeom prst="rect">
            <a:avLst/>
          </a:prstGeom>
        </p:spPr>
      </p:pic>
      <p:pic>
        <p:nvPicPr>
          <p:cNvPr id="5" name="Graphic 4">
            <a:extLst>
              <a:ext uri="{FF2B5EF4-FFF2-40B4-BE49-F238E27FC236}">
                <a16:creationId xmlns:a16="http://schemas.microsoft.com/office/drawing/2014/main" id="{504246DB-8D88-FF2B-D14A-BBEFAC68EB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38194" y="1282721"/>
            <a:ext cx="1429211" cy="739827"/>
          </a:xfrm>
          <a:prstGeom prst="rect">
            <a:avLst/>
          </a:prstGeom>
        </p:spPr>
      </p:pic>
    </p:spTree>
    <p:extLst>
      <p:ext uri="{BB962C8B-B14F-4D97-AF65-F5344CB8AC3E}">
        <p14:creationId xmlns:p14="http://schemas.microsoft.com/office/powerpoint/2010/main" val="235056610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9435B60E-C6D3-9DE9-0FC8-E9ACA0AEF13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572"/>
          <a:stretch/>
        </p:blipFill>
        <p:spPr>
          <a:xfrm>
            <a:off x="3608615" y="1781058"/>
            <a:ext cx="5668734" cy="5076942"/>
          </a:xfrm>
          <a:prstGeom prst="rect">
            <a:avLst/>
          </a:prstGeom>
        </p:spPr>
      </p:pic>
      <p:sp>
        <p:nvSpPr>
          <p:cNvPr id="7" name="Title 6"/>
          <p:cNvSpPr txBox="1">
            <a:spLocks/>
          </p:cNvSpPr>
          <p:nvPr/>
        </p:nvSpPr>
        <p:spPr>
          <a:xfrm>
            <a:off x="1524000" y="457200"/>
            <a:ext cx="9144000" cy="990600"/>
          </a:xfrm>
          <a:prstGeom prst="rect">
            <a:avLst/>
          </a:prstGeom>
        </p:spPr>
        <p:txBody>
          <a:bodyPr vert="horz" lIns="91440" tIns="45720" rIns="91440" bIns="45720" rtlCol="0" anchor="ctr">
            <a:noAutofit/>
          </a:bodyPr>
          <a:lstStyle/>
          <a:p>
            <a:pPr lvl="0" algn="ctr">
              <a:spcBef>
                <a:spcPct val="0"/>
              </a:spcBef>
            </a:pPr>
            <a:r>
              <a:rPr lang="en-US" sz="2400" dirty="0"/>
              <a:t>3D Hull Visualization of the 600-Cell Real &amp; Quaternion </a:t>
            </a:r>
            <a:r>
              <a:rPr lang="en-US" sz="2400" dirty="0" err="1"/>
              <a:t>Icosian</a:t>
            </a:r>
            <a:r>
              <a:rPr lang="en-US" sz="2400" dirty="0"/>
              <a:t> (I)=H4 </a:t>
            </a:r>
          </a:p>
          <a:p>
            <a:pPr lvl="0" algn="ctr">
              <a:spcBef>
                <a:spcPct val="0"/>
              </a:spcBef>
            </a:pPr>
            <a:r>
              <a:rPr lang="en-US" sz="2400" dirty="0"/>
              <a:t>E8(SRE)↔</a:t>
            </a:r>
            <a:r>
              <a:rPr lang="en-US" sz="2400" dirty="0">
                <a:solidFill>
                  <a:srgbClr val="7030A0"/>
                </a:solidFill>
              </a:rPr>
              <a:t> H4(120)</a:t>
            </a:r>
            <a:r>
              <a:rPr lang="en-US" sz="2400" dirty="0"/>
              <a:t>+</a:t>
            </a:r>
            <a:r>
              <a:rPr lang="en-US" sz="2400" dirty="0">
                <a:solidFill>
                  <a:srgbClr val="FF0000"/>
                </a:solidFill>
              </a:rPr>
              <a:t>H4</a:t>
            </a:r>
            <a:r>
              <a:rPr lang="el-GR" sz="2400" dirty="0">
                <a:solidFill>
                  <a:srgbClr val="FF0000"/>
                </a:solidFill>
              </a:rPr>
              <a:t>ϕ</a:t>
            </a:r>
            <a:r>
              <a:rPr lang="en-US" sz="2400" dirty="0">
                <a:solidFill>
                  <a:srgbClr val="FF0000"/>
                </a:solidFill>
              </a:rPr>
              <a:t>(120)</a:t>
            </a:r>
            <a:r>
              <a:rPr lang="en-US" sz="2400" dirty="0"/>
              <a:t> with particle assignments</a:t>
            </a:r>
          </a:p>
          <a:p>
            <a:pPr lvl="0" algn="ctr">
              <a:spcBef>
                <a:spcPct val="0"/>
              </a:spcBef>
            </a:pPr>
            <a:endParaRPr lang="en-US" sz="2400" baseline="-25000" dirty="0">
              <a:solidFill>
                <a:srgbClr val="00D000"/>
              </a:solidFill>
              <a:latin typeface="+mj-lt"/>
              <a:ea typeface="+mj-ea"/>
              <a:cs typeface="+mj-cs"/>
            </a:endParaRPr>
          </a:p>
        </p:txBody>
      </p:sp>
      <p:sp>
        <p:nvSpPr>
          <p:cNvPr id="8" name="Slide Number Placeholder 7"/>
          <p:cNvSpPr>
            <a:spLocks noGrp="1"/>
          </p:cNvSpPr>
          <p:nvPr>
            <p:ph type="sldNum" sz="quarter" idx="12"/>
          </p:nvPr>
        </p:nvSpPr>
        <p:spPr/>
        <p:txBody>
          <a:bodyPr/>
          <a:lstStyle/>
          <a:p>
            <a:fld id="{F927E455-AB0E-4536-A5FF-13B3C2EC565F}" type="slidenum">
              <a:rPr lang="en-US" smtClean="0"/>
              <a:pPr/>
              <a:t>61</a:t>
            </a:fld>
            <a:endParaRPr lang="en-US"/>
          </a:p>
        </p:txBody>
      </p:sp>
      <p:sp>
        <p:nvSpPr>
          <p:cNvPr id="9"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sp>
        <p:nvSpPr>
          <p:cNvPr id="10" name="Rectangle 9"/>
          <p:cNvSpPr/>
          <p:nvPr/>
        </p:nvSpPr>
        <p:spPr>
          <a:xfrm>
            <a:off x="0" y="1600200"/>
            <a:ext cx="12192000" cy="923330"/>
          </a:xfrm>
          <a:prstGeom prst="rect">
            <a:avLst/>
          </a:prstGeom>
        </p:spPr>
        <p:txBody>
          <a:bodyPr wrap="square">
            <a:spAutoFit/>
          </a:bodyPr>
          <a:lstStyle/>
          <a:p>
            <a:pPr algn="ctr"/>
            <a:r>
              <a:rPr lang="en-US" b="1" dirty="0">
                <a:solidFill>
                  <a:srgbClr val="FF0000"/>
                </a:solidFill>
              </a:rPr>
              <a:t>The 600-cell has an outer 3D hull of a </a:t>
            </a:r>
            <a:r>
              <a:rPr lang="en-US" b="1" dirty="0" err="1">
                <a:solidFill>
                  <a:srgbClr val="FF0000"/>
                </a:solidFill>
              </a:rPr>
              <a:t>Pentakis</a:t>
            </a:r>
            <a:r>
              <a:rPr lang="en-US" b="1" dirty="0">
                <a:solidFill>
                  <a:srgbClr val="FF0000"/>
                </a:solidFill>
              </a:rPr>
              <a:t> Icosidodecahedron (as shown above in </a:t>
            </a:r>
            <a:r>
              <a:rPr lang="en-US" b="1" dirty="0">
                <a:solidFill>
                  <a:srgbClr val="FF0000"/>
                </a:solidFill>
                <a:hlinkClick r:id="rId5" action="ppaction://hlinksldjump"/>
              </a:rPr>
              <a:t>slide #51</a:t>
            </a:r>
            <a:r>
              <a:rPr lang="en-US" b="1" dirty="0">
                <a:solidFill>
                  <a:srgbClr val="FF0000"/>
                </a:solidFill>
              </a:rPr>
              <a:t>)</a:t>
            </a:r>
          </a:p>
          <a:p>
            <a:pPr algn="ctr"/>
            <a:r>
              <a:rPr lang="en-US" b="1" dirty="0">
                <a:solidFill>
                  <a:srgbClr val="FF0000"/>
                </a:solidFill>
              </a:rPr>
              <a:t>Which is the dual to the Truncated Rhombic Triacontahedron or Chamfered Dodecahedron</a:t>
            </a:r>
            <a:endParaRPr lang="en-US" dirty="0">
              <a:solidFill>
                <a:srgbClr val="FF0000"/>
              </a:solidFill>
            </a:endParaRPr>
          </a:p>
          <a:p>
            <a:pPr algn="ctr"/>
            <a:r>
              <a:rPr lang="en-US" b="1" dirty="0">
                <a:solidFill>
                  <a:srgbClr val="FF0000"/>
                </a:solidFill>
              </a:rPr>
              <a:t>(being the outer 3D hull of the 120-Cell orthogonally projected to 3D)</a:t>
            </a:r>
            <a:endParaRPr lang="en-US" dirty="0">
              <a:solidFill>
                <a:srgbClr val="FF0000"/>
              </a:solidFill>
            </a:endParaRPr>
          </a:p>
        </p:txBody>
      </p:sp>
    </p:spTree>
    <p:extLst>
      <p:ext uri="{BB962C8B-B14F-4D97-AF65-F5344CB8AC3E}">
        <p14:creationId xmlns:p14="http://schemas.microsoft.com/office/powerpoint/2010/main" val="568376830"/>
      </p:ext>
    </p:extLst>
  </p:cSld>
  <p:clrMapOvr>
    <a:masterClrMapping/>
  </p:clrMapOvr>
  <p:transition spd="med">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jp-headers.png"/>
          <p:cNvPicPr>
            <a:picLocks noChangeAspect="1"/>
          </p:cNvPicPr>
          <p:nvPr/>
        </p:nvPicPr>
        <p:blipFill>
          <a:blip r:embed="rId3" cstate="print"/>
          <a:srcRect l="6729" t="33923" r="75776" b="53154"/>
          <a:stretch>
            <a:fillRect/>
          </a:stretch>
        </p:blipFill>
        <p:spPr>
          <a:xfrm>
            <a:off x="3429000" y="2222938"/>
            <a:ext cx="990600" cy="609600"/>
          </a:xfrm>
          <a:prstGeom prst="rect">
            <a:avLst/>
          </a:prstGeom>
        </p:spPr>
      </p:pic>
      <p:sp>
        <p:nvSpPr>
          <p:cNvPr id="65" name="Content Placeholder 64"/>
          <p:cNvSpPr>
            <a:spLocks noGrp="1"/>
          </p:cNvSpPr>
          <p:nvPr>
            <p:ph idx="1"/>
          </p:nvPr>
        </p:nvSpPr>
        <p:spPr>
          <a:xfrm>
            <a:off x="1981200" y="457200"/>
            <a:ext cx="8686800" cy="5715000"/>
          </a:xfrm>
        </p:spPr>
        <p:txBody>
          <a:bodyPr vert="horz" lIns="91440" tIns="45720" rIns="91440" bIns="45720" rtlCol="0" anchor="t">
            <a:noAutofit/>
          </a:bodyPr>
          <a:lstStyle/>
          <a:p>
            <a:pPr marL="391160" indent="-293370">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200" dirty="0"/>
              <a:t>It is important to note that all the indices below also work for both the canonical 120-Cell (J) values as well as an alternate form (J'). </a:t>
            </a:r>
            <a:endParaRPr lang="en-US" dirty="0"/>
          </a:p>
          <a:p>
            <a:pPr marL="782955" lvl="1" indent="-293370">
              <a:buSzPct val="75000"/>
              <a:buFont typeface="Symbol"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200" dirty="0"/>
              <a:t>This (J) is implemented natively inside the VisibLie_E8 viewer based on the </a:t>
            </a:r>
            <a:r>
              <a:rPr lang="en-US" sz="2200" dirty="0" err="1"/>
              <a:t>Koca's</a:t>
            </a:r>
            <a:r>
              <a:rPr lang="en-US" sz="2200" dirty="0"/>
              <a:t> quaternion generation reproduces the </a:t>
            </a:r>
            <a:r>
              <a:rPr lang="en-US" sz="2200" u="sng" dirty="0">
                <a:hlinkClick r:id="rId4"/>
              </a:rPr>
              <a:t>canonical permutation vertex values</a:t>
            </a:r>
            <a:r>
              <a:rPr lang="en-US" sz="2200" dirty="0"/>
              <a:t> exactly using                               , where </a:t>
            </a:r>
            <a:endParaRPr lang="en-US" dirty="0"/>
          </a:p>
          <a:p>
            <a:pPr marL="782955" lvl="1" indent="-293370">
              <a:buSzPct val="7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200" dirty="0"/>
              <a:t>     p=</a:t>
            </a:r>
            <a:r>
              <a:rPr lang="el-GR" sz="2200" dirty="0"/>
              <a:t>α</a:t>
            </a:r>
            <a:r>
              <a:rPr lang="en-US" sz="2200" dirty="0"/>
              <a:t>=               .</a:t>
            </a:r>
            <a:endParaRPr lang="en-US" dirty="0"/>
          </a:p>
          <a:p>
            <a:pPr marL="1174750" lvl="2" indent="-260350">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200" dirty="0"/>
              <a:t>This equality allows re-sorting of the canonical values to index to the I(120)x5 quaternion powers.</a:t>
            </a:r>
            <a:endParaRPr lang="en-US" dirty="0"/>
          </a:p>
          <a:p>
            <a:pPr marL="782955" lvl="1" indent="-293370">
              <a:buSzPct val="75000"/>
              <a:buFont typeface="Symbol"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200" dirty="0"/>
              <a:t>The (J') alternate T quaternion generated vertex set is implemented by using the auxData.xls input data file.</a:t>
            </a:r>
            <a:endParaRPr lang="en-US" dirty="0"/>
          </a:p>
          <a:p>
            <a:pPr marL="1174750" lvl="2" indent="-260350">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en-US" sz="2200" dirty="0"/>
              <a:t>This file contains the same sort as the J for its vertex data exported from Mathematica, which allows the use of the same Weyl W(D4) orbit indices.</a:t>
            </a:r>
            <a:endParaRPr lang="en-US" dirty="0"/>
          </a:p>
        </p:txBody>
      </p:sp>
      <p:sp>
        <p:nvSpPr>
          <p:cNvPr id="4" name="Slide Number Placeholder 3"/>
          <p:cNvSpPr>
            <a:spLocks noGrp="1"/>
          </p:cNvSpPr>
          <p:nvPr>
            <p:ph type="sldNum" sz="quarter" idx="12"/>
          </p:nvPr>
        </p:nvSpPr>
        <p:spPr/>
        <p:txBody>
          <a:bodyPr/>
          <a:lstStyle/>
          <a:p>
            <a:fld id="{F927E455-AB0E-4536-A5FF-13B3C2EC565F}" type="slidenum">
              <a:rPr lang="en-US" smtClean="0"/>
              <a:pPr/>
              <a:t>62</a:t>
            </a:fld>
            <a:endParaRPr lang="en-US"/>
          </a:p>
        </p:txBody>
      </p:sp>
      <p:sp>
        <p:nvSpPr>
          <p:cNvPr id="5"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pic>
        <p:nvPicPr>
          <p:cNvPr id="8" name="Picture 7" descr="I-Ip.png"/>
          <p:cNvPicPr>
            <a:picLocks noChangeAspect="1"/>
          </p:cNvPicPr>
          <p:nvPr/>
        </p:nvPicPr>
        <p:blipFill>
          <a:blip r:embed="rId5" cstate="print"/>
          <a:srcRect r="21209" b="70000"/>
          <a:stretch>
            <a:fillRect/>
          </a:stretch>
        </p:blipFill>
        <p:spPr>
          <a:xfrm>
            <a:off x="7391400" y="1905000"/>
            <a:ext cx="1905000" cy="496530"/>
          </a:xfrm>
          <a:prstGeom prst="rect">
            <a:avLst/>
          </a:prstGeom>
        </p:spPr>
      </p:pic>
    </p:spTree>
    <p:extLst>
      <p:ext uri="{BB962C8B-B14F-4D97-AF65-F5344CB8AC3E}">
        <p14:creationId xmlns:p14="http://schemas.microsoft.com/office/powerpoint/2010/main" val="4134024065"/>
      </p:ext>
    </p:extLst>
  </p:cSld>
  <p:clrMapOvr>
    <a:masterClrMapping/>
  </p:clrMapOvr>
  <p:transition spd="med">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IpLΦ.png"/>
          <p:cNvPicPr>
            <a:picLocks noChangeAspect="1"/>
          </p:cNvPicPr>
          <p:nvPr/>
        </p:nvPicPr>
        <p:blipFill>
          <a:blip r:embed="rId3" cstate="print"/>
          <a:srcRect r="1776" b="2734"/>
          <a:stretch>
            <a:fillRect/>
          </a:stretch>
        </p:blipFill>
        <p:spPr>
          <a:xfrm>
            <a:off x="7239000" y="1371601"/>
            <a:ext cx="3429000" cy="5421965"/>
          </a:xfrm>
          <a:prstGeom prst="rect">
            <a:avLst/>
          </a:prstGeom>
        </p:spPr>
      </p:pic>
      <p:grpSp>
        <p:nvGrpSpPr>
          <p:cNvPr id="36" name="Group 35"/>
          <p:cNvGrpSpPr/>
          <p:nvPr/>
        </p:nvGrpSpPr>
        <p:grpSpPr>
          <a:xfrm>
            <a:off x="1524001" y="1905000"/>
            <a:ext cx="3717937" cy="4876800"/>
            <a:chOff x="0" y="1905000"/>
            <a:chExt cx="3717937" cy="4876800"/>
          </a:xfrm>
        </p:grpSpPr>
        <p:pic>
          <p:nvPicPr>
            <p:cNvPr id="25" name="Picture 24" descr="j-jp-headers.png"/>
            <p:cNvPicPr>
              <a:picLocks noChangeAspect="1"/>
            </p:cNvPicPr>
            <p:nvPr/>
          </p:nvPicPr>
          <p:blipFill>
            <a:blip r:embed="rId4" cstate="print"/>
            <a:srcRect l="6729" t="12923" r="83851" b="75770"/>
            <a:stretch>
              <a:fillRect/>
            </a:stretch>
          </p:blipFill>
          <p:spPr>
            <a:xfrm>
              <a:off x="381000" y="1981200"/>
              <a:ext cx="533400" cy="533400"/>
            </a:xfrm>
            <a:prstGeom prst="rect">
              <a:avLst/>
            </a:prstGeom>
          </p:spPr>
        </p:pic>
        <p:pic>
          <p:nvPicPr>
            <p:cNvPr id="24" name="Picture 23" descr="j-jp-headers.png"/>
            <p:cNvPicPr>
              <a:picLocks noChangeAspect="1"/>
            </p:cNvPicPr>
            <p:nvPr/>
          </p:nvPicPr>
          <p:blipFill>
            <a:blip r:embed="rId4" cstate="print"/>
            <a:srcRect l="6729" t="33923" r="75776" b="53154"/>
            <a:stretch>
              <a:fillRect/>
            </a:stretch>
          </p:blipFill>
          <p:spPr>
            <a:xfrm>
              <a:off x="1981200" y="1905000"/>
              <a:ext cx="990600" cy="609600"/>
            </a:xfrm>
            <a:prstGeom prst="rect">
              <a:avLst/>
            </a:prstGeom>
          </p:spPr>
        </p:pic>
        <p:pic>
          <p:nvPicPr>
            <p:cNvPr id="6" name="Picture 5" descr="ILΦ.png"/>
            <p:cNvPicPr>
              <a:picLocks noChangeAspect="1"/>
            </p:cNvPicPr>
            <p:nvPr/>
          </p:nvPicPr>
          <p:blipFill>
            <a:blip r:embed="rId5" cstate="print"/>
            <a:srcRect b="2000"/>
            <a:stretch>
              <a:fillRect/>
            </a:stretch>
          </p:blipFill>
          <p:spPr>
            <a:xfrm>
              <a:off x="0" y="3048000"/>
              <a:ext cx="3717937" cy="3733800"/>
            </a:xfrm>
            <a:prstGeom prst="rect">
              <a:avLst/>
            </a:prstGeom>
          </p:spPr>
        </p:pic>
      </p:grpSp>
      <p:sp>
        <p:nvSpPr>
          <p:cNvPr id="8" name="Slide Number Placeholder 7"/>
          <p:cNvSpPr>
            <a:spLocks noGrp="1"/>
          </p:cNvSpPr>
          <p:nvPr>
            <p:ph type="sldNum" sz="quarter" idx="12"/>
          </p:nvPr>
        </p:nvSpPr>
        <p:spPr/>
        <p:txBody>
          <a:bodyPr/>
          <a:lstStyle/>
          <a:p>
            <a:fld id="{F927E455-AB0E-4536-A5FF-13B3C2EC565F}" type="slidenum">
              <a:rPr lang="en-US" smtClean="0"/>
              <a:pPr/>
              <a:t>63</a:t>
            </a:fld>
            <a:endParaRPr lang="en-US"/>
          </a:p>
        </p:txBody>
      </p:sp>
      <p:sp>
        <p:nvSpPr>
          <p:cNvPr id="13"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grpSp>
        <p:nvGrpSpPr>
          <p:cNvPr id="50" name="Group 49"/>
          <p:cNvGrpSpPr/>
          <p:nvPr/>
        </p:nvGrpSpPr>
        <p:grpSpPr>
          <a:xfrm>
            <a:off x="2514600" y="3809998"/>
            <a:ext cx="8153400" cy="2514602"/>
            <a:chOff x="914400" y="3809998"/>
            <a:chExt cx="8153400" cy="2514602"/>
          </a:xfrm>
        </p:grpSpPr>
        <p:grpSp>
          <p:nvGrpSpPr>
            <p:cNvPr id="18" name="Group 17"/>
            <p:cNvGrpSpPr/>
            <p:nvPr/>
          </p:nvGrpSpPr>
          <p:grpSpPr>
            <a:xfrm>
              <a:off x="2743201" y="3809998"/>
              <a:ext cx="6324599" cy="2448428"/>
              <a:chOff x="2534478" y="3059545"/>
              <a:chExt cx="6530838" cy="2819403"/>
            </a:xfrm>
          </p:grpSpPr>
          <p:sp>
            <p:nvSpPr>
              <p:cNvPr id="19" name="Oval 18"/>
              <p:cNvSpPr/>
              <p:nvPr/>
            </p:nvSpPr>
            <p:spPr>
              <a:xfrm>
                <a:off x="8278468" y="3498275"/>
                <a:ext cx="786848" cy="2380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34478" y="3059545"/>
                <a:ext cx="786847"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Straight Arrow Connector 45"/>
            <p:cNvCxnSpPr/>
            <p:nvPr/>
          </p:nvCxnSpPr>
          <p:spPr>
            <a:xfrm flipH="1">
              <a:off x="914400" y="5791200"/>
              <a:ext cx="19050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477000" y="5562600"/>
              <a:ext cx="18288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030" name="Picture 6"/>
          <p:cNvPicPr>
            <a:picLocks noChangeAspect="1" noChangeArrowheads="1"/>
          </p:cNvPicPr>
          <p:nvPr/>
        </p:nvPicPr>
        <p:blipFill>
          <a:blip r:embed="rId6" cstate="print"/>
          <a:srcRect/>
          <a:stretch>
            <a:fillRect/>
          </a:stretch>
        </p:blipFill>
        <p:spPr bwMode="auto">
          <a:xfrm>
            <a:off x="5943601" y="1905001"/>
            <a:ext cx="1038225" cy="377537"/>
          </a:xfrm>
          <a:prstGeom prst="rect">
            <a:avLst/>
          </a:prstGeom>
          <a:noFill/>
          <a:ln w="9525">
            <a:noFill/>
            <a:miter lim="800000"/>
            <a:headEnd/>
            <a:tailEnd/>
          </a:ln>
        </p:spPr>
      </p:pic>
      <p:sp>
        <p:nvSpPr>
          <p:cNvPr id="53" name="Rectangle 52"/>
          <p:cNvSpPr/>
          <p:nvPr/>
        </p:nvSpPr>
        <p:spPr>
          <a:xfrm>
            <a:off x="1524000" y="1992868"/>
            <a:ext cx="5562600" cy="369332"/>
          </a:xfrm>
          <a:prstGeom prst="rect">
            <a:avLst/>
          </a:prstGeom>
        </p:spPr>
        <p:txBody>
          <a:bodyPr wrap="square">
            <a:spAutoFit/>
          </a:bodyPr>
          <a:lstStyle/>
          <a:p>
            <a:pPr lvl="0">
              <a:spcBef>
                <a:spcPct val="0"/>
              </a:spcBef>
            </a:pPr>
            <a:r>
              <a:rPr lang="en-US"/>
              <a:t>c’=                         </a:t>
            </a:r>
            <a:r>
              <a:rPr lang="el-GR" sz="1600">
                <a:latin typeface="Arial"/>
                <a:cs typeface="Arial"/>
              </a:rPr>
              <a:t>α</a:t>
            </a:r>
            <a:r>
              <a:rPr lang="en-US">
                <a:latin typeface="Arial"/>
                <a:cs typeface="Arial"/>
              </a:rPr>
              <a:t> </a:t>
            </a:r>
            <a:r>
              <a:rPr lang="en-US"/>
              <a:t>=                                        c =</a:t>
            </a:r>
          </a:p>
        </p:txBody>
      </p:sp>
      <p:sp>
        <p:nvSpPr>
          <p:cNvPr id="54" name="Rectangle 53"/>
          <p:cNvSpPr/>
          <p:nvPr/>
        </p:nvSpPr>
        <p:spPr>
          <a:xfrm>
            <a:off x="1524000" y="1066800"/>
            <a:ext cx="5105400" cy="923330"/>
          </a:xfrm>
          <a:prstGeom prst="rect">
            <a:avLst/>
          </a:prstGeom>
        </p:spPr>
        <p:txBody>
          <a:bodyPr wrap="square">
            <a:spAutoFit/>
          </a:bodyPr>
          <a:lstStyle/>
          <a:p>
            <a:pPr lvl="0" algn="ctr">
              <a:spcBef>
                <a:spcPct val="0"/>
              </a:spcBef>
            </a:pPr>
            <a:r>
              <a:rPr lang="en-US"/>
              <a:t>Orthogonal projection in 3 dimensions with {x=1,y=1,z=1,w=0} </a:t>
            </a:r>
          </a:p>
          <a:p>
            <a:pPr lvl="0" algn="ctr">
              <a:spcBef>
                <a:spcPct val="0"/>
              </a:spcBef>
            </a:pPr>
            <a:r>
              <a:rPr lang="en-US"/>
              <a:t>all other permutations simply rotate the structure</a:t>
            </a:r>
          </a:p>
        </p:txBody>
      </p:sp>
      <p:pic>
        <p:nvPicPr>
          <p:cNvPr id="1026" name="Picture 2"/>
          <p:cNvPicPr>
            <a:picLocks noChangeAspect="1" noChangeArrowheads="1"/>
          </p:cNvPicPr>
          <p:nvPr/>
        </p:nvPicPr>
        <p:blipFill>
          <a:blip r:embed="rId7" cstate="print"/>
          <a:srcRect/>
          <a:stretch>
            <a:fillRect/>
          </a:stretch>
        </p:blipFill>
        <p:spPr bwMode="auto">
          <a:xfrm>
            <a:off x="1524000" y="2438400"/>
            <a:ext cx="1905000" cy="619698"/>
          </a:xfrm>
          <a:prstGeom prst="rect">
            <a:avLst/>
          </a:prstGeom>
          <a:noFill/>
          <a:ln w="9525">
            <a:noFill/>
            <a:miter lim="800000"/>
            <a:headEnd/>
            <a:tailEnd/>
          </a:ln>
        </p:spPr>
      </p:pic>
      <p:sp>
        <p:nvSpPr>
          <p:cNvPr id="41" name="Title 6"/>
          <p:cNvSpPr txBox="1">
            <a:spLocks/>
          </p:cNvSpPr>
          <p:nvPr/>
        </p:nvSpPr>
        <p:spPr>
          <a:xfrm>
            <a:off x="1524000" y="381000"/>
            <a:ext cx="9372600" cy="685800"/>
          </a:xfrm>
          <a:prstGeom prst="rect">
            <a:avLst/>
          </a:prstGeom>
        </p:spPr>
        <p:txBody>
          <a:bodyPr vert="horz" lIns="91440" tIns="45720" rIns="91440" bIns="45720" rtlCol="0" anchor="ctr">
            <a:noAutofit/>
          </a:bodyPr>
          <a:lstStyle/>
          <a:p>
            <a:pPr lvl="0" algn="ctr">
              <a:spcBef>
                <a:spcPct val="0"/>
              </a:spcBef>
            </a:pPr>
            <a:r>
              <a:rPr lang="en-US" sz="2400"/>
              <a:t> 3D Hull Visualization of the 120-Cell (</a:t>
            </a:r>
            <a:r>
              <a:rPr lang="en-US" sz="2400">
                <a:solidFill>
                  <a:srgbClr val="FF0000"/>
                </a:solidFill>
              </a:rPr>
              <a:t>J</a:t>
            </a:r>
            <a:r>
              <a:rPr lang="en-US" sz="2400"/>
              <a:t>)          and           Alternate </a:t>
            </a:r>
            <a:r>
              <a:rPr lang="en-US" sz="2400">
                <a:solidFill>
                  <a:srgbClr val="FF0000"/>
                </a:solidFill>
              </a:rPr>
              <a:t>J’</a:t>
            </a:r>
            <a:r>
              <a:rPr lang="en-US" sz="2400"/>
              <a:t> (600)   .</a:t>
            </a:r>
          </a:p>
          <a:p>
            <a:pPr lvl="0" algn="ctr">
              <a:spcBef>
                <a:spcPct val="0"/>
              </a:spcBef>
            </a:pPr>
            <a:r>
              <a:rPr lang="en-US" sz="2400">
                <a:solidFill>
                  <a:srgbClr val="FF0000"/>
                </a:solidFill>
              </a:rPr>
              <a:t>Using I and one exponent (a=0-4)</a:t>
            </a:r>
          </a:p>
        </p:txBody>
      </p:sp>
      <p:pic>
        <p:nvPicPr>
          <p:cNvPr id="1027" name="Picture 3"/>
          <p:cNvPicPr>
            <a:picLocks noChangeAspect="1" noChangeArrowheads="1"/>
          </p:cNvPicPr>
          <p:nvPr/>
        </p:nvPicPr>
        <p:blipFill>
          <a:blip r:embed="rId8" cstate="print"/>
          <a:srcRect b="3268"/>
          <a:stretch>
            <a:fillRect/>
          </a:stretch>
        </p:blipFill>
        <p:spPr bwMode="auto">
          <a:xfrm>
            <a:off x="5334000" y="2438400"/>
            <a:ext cx="2057400" cy="609600"/>
          </a:xfrm>
          <a:prstGeom prst="rect">
            <a:avLst/>
          </a:prstGeom>
          <a:noFill/>
          <a:ln w="9525">
            <a:noFill/>
            <a:miter lim="800000"/>
            <a:headEnd/>
            <a:tailEnd/>
          </a:ln>
        </p:spPr>
      </p:pic>
      <p:sp>
        <p:nvSpPr>
          <p:cNvPr id="45" name="Rounded Rectangle 44"/>
          <p:cNvSpPr/>
          <p:nvPr/>
        </p:nvSpPr>
        <p:spPr>
          <a:xfrm>
            <a:off x="4953000" y="1676400"/>
            <a:ext cx="2590800" cy="35814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2700">
                  <a:noFill/>
                  <a:prstDash val="solid"/>
                </a:ln>
                <a:solidFill>
                  <a:srgbClr val="FF0000"/>
                </a:solidFill>
              </a:rPr>
              <a:t>~½ the permutations  of </a:t>
            </a:r>
            <a:r>
              <a:rPr lang="el-GR" b="1">
                <a:ln w="12700">
                  <a:noFill/>
                  <a:prstDash val="solid"/>
                </a:ln>
                <a:solidFill>
                  <a:srgbClr val="FF0000"/>
                </a:solidFill>
              </a:rPr>
              <a:t>α</a:t>
            </a:r>
            <a:r>
              <a:rPr lang="en-US" b="1">
                <a:ln w="12700">
                  <a:noFill/>
                  <a:prstDash val="solid"/>
                </a:ln>
                <a:solidFill>
                  <a:srgbClr val="FF0000"/>
                </a:solidFill>
                <a:latin typeface="Arial"/>
                <a:cs typeface="Arial"/>
              </a:rPr>
              <a:t> ϵ </a:t>
            </a:r>
            <a:r>
              <a:rPr lang="en-US" b="1">
                <a:ln w="12700">
                  <a:noFill/>
                  <a:prstDash val="solid"/>
                </a:ln>
                <a:solidFill>
                  <a:srgbClr val="FF0000"/>
                </a:solidFill>
              </a:rPr>
              <a:t>I  w/c’(or c) </a:t>
            </a:r>
            <a:r>
              <a:rPr lang="en-US" b="1">
                <a:ln w="12700">
                  <a:noFill/>
                  <a:prstDash val="solid"/>
                </a:ln>
                <a:solidFill>
                  <a:srgbClr val="FF0000"/>
                </a:solidFill>
                <a:latin typeface="Arial"/>
                <a:cs typeface="Arial"/>
              </a:rPr>
              <a:t>ϵ </a:t>
            </a:r>
            <a:r>
              <a:rPr lang="en-US" b="1">
                <a:ln w="12700">
                  <a:noFill/>
                  <a:prstDash val="solid"/>
                </a:ln>
                <a:solidFill>
                  <a:srgbClr val="FF0000"/>
                </a:solidFill>
              </a:rPr>
              <a:t>T’(or T) produce  these J, or J’, (or 600 vertex hulls of I, I’, T, or T’) on each of the 4 3D subsets. </a:t>
            </a:r>
          </a:p>
          <a:p>
            <a:pPr algn="ctr"/>
            <a:endParaRPr lang="en-US" sz="1050" b="1">
              <a:ln w="12700">
                <a:noFill/>
                <a:prstDash val="solid"/>
              </a:ln>
              <a:solidFill>
                <a:srgbClr val="FF0000"/>
              </a:solidFill>
            </a:endParaRPr>
          </a:p>
          <a:p>
            <a:pPr algn="ctr"/>
            <a:r>
              <a:rPr lang="en-US" b="1">
                <a:ln w="12700">
                  <a:noFill/>
                  <a:prstDash val="solid"/>
                </a:ln>
                <a:solidFill>
                  <a:srgbClr val="FF0000"/>
                </a:solidFill>
              </a:rPr>
              <a:t>With other perms not  uniform within their subsets and having less uniform faces geometry.  </a:t>
            </a:r>
          </a:p>
        </p:txBody>
      </p:sp>
      <p:grpSp>
        <p:nvGrpSpPr>
          <p:cNvPr id="2" name="Group 1">
            <a:extLst>
              <a:ext uri="{FF2B5EF4-FFF2-40B4-BE49-F238E27FC236}">
                <a16:creationId xmlns:a16="http://schemas.microsoft.com/office/drawing/2014/main" id="{2A79A769-73A6-021F-4338-68D6CE11696A}"/>
              </a:ext>
            </a:extLst>
          </p:cNvPr>
          <p:cNvGrpSpPr/>
          <p:nvPr/>
        </p:nvGrpSpPr>
        <p:grpSpPr>
          <a:xfrm>
            <a:off x="2438400" y="3733800"/>
            <a:ext cx="8153400" cy="3352800"/>
            <a:chOff x="2438400" y="3733800"/>
            <a:chExt cx="8153400" cy="3352800"/>
          </a:xfrm>
        </p:grpSpPr>
        <p:sp>
          <p:nvSpPr>
            <p:cNvPr id="68" name="Right Arrow 67"/>
            <p:cNvSpPr/>
            <p:nvPr/>
          </p:nvSpPr>
          <p:spPr>
            <a:xfrm flipH="1">
              <a:off x="8153400" y="5867400"/>
              <a:ext cx="2438400" cy="1219200"/>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New Solid TBN </a:t>
              </a:r>
            </a:p>
            <a:p>
              <a:pPr algn="ctr"/>
              <a:r>
                <a:rPr lang="en-US" b="1">
                  <a:solidFill>
                    <a:srgbClr val="FF0000"/>
                  </a:solidFill>
                </a:rPr>
                <a:t>(To-Be-Named)?</a:t>
              </a:r>
            </a:p>
          </p:txBody>
        </p:sp>
        <p:sp>
          <p:nvSpPr>
            <p:cNvPr id="69" name="Right Arrow 68"/>
            <p:cNvSpPr/>
            <p:nvPr/>
          </p:nvSpPr>
          <p:spPr>
            <a:xfrm flipH="1">
              <a:off x="5105400" y="3733800"/>
              <a:ext cx="29718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err="1">
                  <a:solidFill>
                    <a:srgbClr val="0070C0"/>
                  </a:solidFill>
                </a:rPr>
                <a:t>Archimedian</a:t>
              </a:r>
              <a:r>
                <a:rPr lang="en-US" b="1">
                  <a:solidFill>
                    <a:srgbClr val="0070C0"/>
                  </a:solidFill>
                </a:rPr>
                <a:t> Solid</a:t>
              </a:r>
            </a:p>
            <a:p>
              <a:pPr algn="ctr"/>
              <a:r>
                <a:rPr lang="en-US" b="1" err="1">
                  <a:solidFill>
                    <a:srgbClr val="0070C0"/>
                  </a:solidFill>
                </a:rPr>
                <a:t>Rhombicosidodecahedron</a:t>
              </a:r>
              <a:endParaRPr lang="en-US" b="1">
                <a:solidFill>
                  <a:srgbClr val="0070C0"/>
                </a:solidFill>
              </a:endParaRPr>
            </a:p>
          </p:txBody>
        </p:sp>
        <p:sp>
          <p:nvSpPr>
            <p:cNvPr id="72" name="Right Arrow 71"/>
            <p:cNvSpPr/>
            <p:nvPr/>
          </p:nvSpPr>
          <p:spPr>
            <a:xfrm flipH="1">
              <a:off x="2438400" y="5867400"/>
              <a:ext cx="4114800" cy="1219200"/>
            </a:xfrm>
            <a:prstGeom prst="rightArrow">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a:solidFill>
                    <a:srgbClr val="0070C0"/>
                  </a:solidFill>
                </a:rPr>
                <a:t>Truncated Rhombic </a:t>
              </a:r>
              <a:r>
                <a:rPr lang="en-US" b="1" err="1">
                  <a:solidFill>
                    <a:srgbClr val="0070C0"/>
                  </a:solidFill>
                </a:rPr>
                <a:t>Triacontahedron</a:t>
              </a:r>
              <a:r>
                <a:rPr lang="en-US" b="1">
                  <a:solidFill>
                    <a:srgbClr val="0070C0"/>
                  </a:solidFill>
                </a:rPr>
                <a:t> or Chamfered Dodecahedron</a:t>
              </a:r>
              <a:endParaRPr lang="en-US">
                <a:solidFill>
                  <a:srgbClr val="0070C0"/>
                </a:solidFill>
              </a:endParaRPr>
            </a:p>
          </p:txBody>
        </p:sp>
      </p:grpSp>
    </p:spTree>
    <p:extLst>
      <p:ext uri="{BB962C8B-B14F-4D97-AF65-F5344CB8AC3E}">
        <p14:creationId xmlns:p14="http://schemas.microsoft.com/office/powerpoint/2010/main" val="3895383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TpCell120LΦ.png"/>
          <p:cNvPicPr>
            <a:picLocks noChangeAspect="1"/>
          </p:cNvPicPr>
          <p:nvPr/>
        </p:nvPicPr>
        <p:blipFill>
          <a:blip r:embed="rId3" cstate="print"/>
          <a:srcRect l="4949"/>
          <a:stretch>
            <a:fillRect/>
          </a:stretch>
        </p:blipFill>
        <p:spPr>
          <a:xfrm>
            <a:off x="1600200" y="3046678"/>
            <a:ext cx="3581400" cy="3735123"/>
          </a:xfrm>
          <a:prstGeom prst="rect">
            <a:avLst/>
          </a:prstGeom>
        </p:spPr>
      </p:pic>
      <p:sp>
        <p:nvSpPr>
          <p:cNvPr id="8" name="Slide Number Placeholder 7"/>
          <p:cNvSpPr>
            <a:spLocks noGrp="1"/>
          </p:cNvSpPr>
          <p:nvPr>
            <p:ph type="sldNum" sz="quarter" idx="12"/>
          </p:nvPr>
        </p:nvSpPr>
        <p:spPr/>
        <p:txBody>
          <a:bodyPr/>
          <a:lstStyle/>
          <a:p>
            <a:fld id="{F927E455-AB0E-4536-A5FF-13B3C2EC565F}" type="slidenum">
              <a:rPr lang="en-US" smtClean="0"/>
              <a:pPr/>
              <a:t>64</a:t>
            </a:fld>
            <a:endParaRPr lang="en-US"/>
          </a:p>
        </p:txBody>
      </p:sp>
      <p:sp>
        <p:nvSpPr>
          <p:cNvPr id="13"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pic>
        <p:nvPicPr>
          <p:cNvPr id="9" name="Picture 8" descr="IpLΦ.png"/>
          <p:cNvPicPr>
            <a:picLocks noChangeAspect="1"/>
          </p:cNvPicPr>
          <p:nvPr/>
        </p:nvPicPr>
        <p:blipFill>
          <a:blip r:embed="rId4" cstate="print"/>
          <a:srcRect t="1578" r="2289"/>
          <a:stretch>
            <a:fillRect/>
          </a:stretch>
        </p:blipFill>
        <p:spPr>
          <a:xfrm>
            <a:off x="7315200" y="1371600"/>
            <a:ext cx="3352800" cy="5486400"/>
          </a:xfrm>
          <a:prstGeom prst="rect">
            <a:avLst/>
          </a:prstGeom>
        </p:spPr>
      </p:pic>
      <p:grpSp>
        <p:nvGrpSpPr>
          <p:cNvPr id="32" name="Group 31"/>
          <p:cNvGrpSpPr/>
          <p:nvPr/>
        </p:nvGrpSpPr>
        <p:grpSpPr>
          <a:xfrm>
            <a:off x="2362200" y="3876174"/>
            <a:ext cx="8305800" cy="2600827"/>
            <a:chOff x="838200" y="3876173"/>
            <a:chExt cx="8305800" cy="2600827"/>
          </a:xfrm>
        </p:grpSpPr>
        <p:grpSp>
          <p:nvGrpSpPr>
            <p:cNvPr id="33" name="Group 17"/>
            <p:cNvGrpSpPr/>
            <p:nvPr/>
          </p:nvGrpSpPr>
          <p:grpSpPr>
            <a:xfrm>
              <a:off x="2743200" y="3876173"/>
              <a:ext cx="6400800" cy="2448427"/>
              <a:chOff x="2534477" y="3135744"/>
              <a:chExt cx="6609524" cy="2819400"/>
            </a:xfrm>
          </p:grpSpPr>
          <p:sp>
            <p:nvSpPr>
              <p:cNvPr id="36" name="Oval 35"/>
              <p:cNvSpPr/>
              <p:nvPr/>
            </p:nvSpPr>
            <p:spPr>
              <a:xfrm>
                <a:off x="8357153" y="3586017"/>
                <a:ext cx="786848" cy="22929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34477" y="3135744"/>
                <a:ext cx="786847"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Arrow Connector 33"/>
            <p:cNvCxnSpPr>
              <a:stCxn id="37" idx="3"/>
            </p:cNvCxnSpPr>
            <p:nvPr/>
          </p:nvCxnSpPr>
          <p:spPr>
            <a:xfrm flipH="1">
              <a:off x="838200" y="5966036"/>
              <a:ext cx="2016592" cy="5109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6553200" y="5715000"/>
              <a:ext cx="19050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051" name="Picture 3"/>
          <p:cNvPicPr>
            <a:picLocks noChangeAspect="1" noChangeArrowheads="1"/>
          </p:cNvPicPr>
          <p:nvPr/>
        </p:nvPicPr>
        <p:blipFill>
          <a:blip r:embed="rId5" cstate="print"/>
          <a:srcRect t="14086" b="29570"/>
          <a:stretch>
            <a:fillRect/>
          </a:stretch>
        </p:blipFill>
        <p:spPr bwMode="auto">
          <a:xfrm>
            <a:off x="1676400" y="1752600"/>
            <a:ext cx="2286000" cy="304800"/>
          </a:xfrm>
          <a:prstGeom prst="rect">
            <a:avLst/>
          </a:prstGeom>
          <a:noFill/>
          <a:ln w="9525">
            <a:noFill/>
            <a:miter lim="800000"/>
            <a:headEnd/>
            <a:tailEnd/>
          </a:ln>
        </p:spPr>
      </p:pic>
      <p:grpSp>
        <p:nvGrpSpPr>
          <p:cNvPr id="59" name="Group 58"/>
          <p:cNvGrpSpPr/>
          <p:nvPr/>
        </p:nvGrpSpPr>
        <p:grpSpPr>
          <a:xfrm>
            <a:off x="1600200" y="5943597"/>
            <a:ext cx="2209800" cy="830997"/>
            <a:chOff x="76200" y="6019800"/>
            <a:chExt cx="2209800" cy="830997"/>
          </a:xfrm>
        </p:grpSpPr>
        <p:grpSp>
          <p:nvGrpSpPr>
            <p:cNvPr id="47" name="Group 46"/>
            <p:cNvGrpSpPr/>
            <p:nvPr/>
          </p:nvGrpSpPr>
          <p:grpSpPr>
            <a:xfrm>
              <a:off x="76200" y="6019800"/>
              <a:ext cx="2209800" cy="830997"/>
              <a:chOff x="2948334" y="5838468"/>
              <a:chExt cx="2889727" cy="708581"/>
            </a:xfrm>
          </p:grpSpPr>
          <p:cxnSp>
            <p:nvCxnSpPr>
              <p:cNvPr id="49" name="Straight Arrow Connector 48"/>
              <p:cNvCxnSpPr/>
              <p:nvPr/>
            </p:nvCxnSpPr>
            <p:spPr>
              <a:xfrm flipH="1">
                <a:off x="3587236" y="5968416"/>
                <a:ext cx="45720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346917" y="5968416"/>
                <a:ext cx="697523" cy="3898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948334" y="5838468"/>
                <a:ext cx="2889727" cy="708581"/>
              </a:xfrm>
              <a:prstGeom prst="rect">
                <a:avLst/>
              </a:prstGeom>
              <a:noFill/>
              <a:ln w="19050">
                <a:solidFill>
                  <a:srgbClr val="FF0000"/>
                </a:solidFill>
              </a:ln>
            </p:spPr>
            <p:txBody>
              <a:bodyPr wrap="square" rtlCol="0">
                <a:spAutoFit/>
              </a:bodyPr>
              <a:lstStyle/>
              <a:p>
                <a:pPr algn="r"/>
                <a:endParaRPr lang="en-US" sz="800"/>
              </a:p>
              <a:p>
                <a:pPr algn="r"/>
                <a:r>
                  <a:rPr lang="en-US" sz="800"/>
                  <a:t>J’ overall hull is the same as I’ </a:t>
                </a:r>
              </a:p>
              <a:p>
                <a:pPr algn="r"/>
                <a:r>
                  <a:rPr lang="en-US" sz="800"/>
                  <a:t>Which is similar to I</a:t>
                </a:r>
              </a:p>
              <a:p>
                <a:pPr algn="r"/>
                <a:r>
                  <a:rPr lang="en-US" sz="800"/>
                  <a:t>with 6 opposing squares  </a:t>
                </a:r>
              </a:p>
              <a:p>
                <a:pPr algn="r"/>
                <a:r>
                  <a:rPr lang="en-US" sz="800"/>
                  <a:t>vs. triangles in I with identical</a:t>
                </a:r>
              </a:p>
              <a:p>
                <a:pPr algn="r"/>
                <a:r>
                  <a:rPr lang="en-US" sz="800" err="1"/>
                  <a:t>Norm’d</a:t>
                </a:r>
                <a:r>
                  <a:rPr lang="en-US" sz="800"/>
                  <a:t> hull radii &amp; x5x counts!</a:t>
                </a:r>
              </a:p>
            </p:txBody>
          </p:sp>
        </p:grpSp>
        <p:cxnSp>
          <p:nvCxnSpPr>
            <p:cNvPr id="56" name="Straight Arrow Connector 55"/>
            <p:cNvCxnSpPr/>
            <p:nvPr/>
          </p:nvCxnSpPr>
          <p:spPr>
            <a:xfrm flipH="1">
              <a:off x="793374" y="6172200"/>
              <a:ext cx="121026"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4" name="Title 6"/>
          <p:cNvSpPr txBox="1">
            <a:spLocks/>
          </p:cNvSpPr>
          <p:nvPr/>
        </p:nvSpPr>
        <p:spPr>
          <a:xfrm>
            <a:off x="1524000" y="381000"/>
            <a:ext cx="9372600" cy="685800"/>
          </a:xfrm>
          <a:prstGeom prst="rect">
            <a:avLst/>
          </a:prstGeom>
        </p:spPr>
        <p:txBody>
          <a:bodyPr vert="horz" lIns="91440" tIns="45720" rIns="91440" bIns="45720" rtlCol="0" anchor="ctr">
            <a:noAutofit/>
          </a:bodyPr>
          <a:lstStyle/>
          <a:p>
            <a:pPr lvl="0" algn="ctr">
              <a:spcBef>
                <a:spcPct val="0"/>
              </a:spcBef>
            </a:pPr>
            <a:r>
              <a:rPr lang="en-US" sz="2400"/>
              <a:t> 3D Hull Visualization of the 120-Cell (</a:t>
            </a:r>
            <a:r>
              <a:rPr lang="en-US" sz="2400">
                <a:solidFill>
                  <a:srgbClr val="FF0000"/>
                </a:solidFill>
              </a:rPr>
              <a:t>J</a:t>
            </a:r>
            <a:r>
              <a:rPr lang="en-US" sz="2400"/>
              <a:t>)          and           Alternate </a:t>
            </a:r>
            <a:r>
              <a:rPr lang="en-US" sz="2400">
                <a:solidFill>
                  <a:srgbClr val="FF0000"/>
                </a:solidFill>
              </a:rPr>
              <a:t>J’</a:t>
            </a:r>
            <a:r>
              <a:rPr lang="en-US" sz="2400"/>
              <a:t> (600)   .</a:t>
            </a:r>
          </a:p>
          <a:p>
            <a:pPr lvl="0" algn="ctr">
              <a:spcBef>
                <a:spcPct val="0"/>
              </a:spcBef>
            </a:pPr>
            <a:r>
              <a:rPr lang="en-US" sz="2400">
                <a:solidFill>
                  <a:srgbClr val="FF0000"/>
                </a:solidFill>
              </a:rPr>
              <a:t>Using two exponent (a=0-4,b=0,4)</a:t>
            </a:r>
          </a:p>
        </p:txBody>
      </p:sp>
      <p:pic>
        <p:nvPicPr>
          <p:cNvPr id="2050" name="Picture 2"/>
          <p:cNvPicPr>
            <a:picLocks noChangeAspect="1" noChangeArrowheads="1"/>
          </p:cNvPicPr>
          <p:nvPr/>
        </p:nvPicPr>
        <p:blipFill>
          <a:blip r:embed="rId6" cstate="print"/>
          <a:srcRect b="31300"/>
          <a:stretch>
            <a:fillRect/>
          </a:stretch>
        </p:blipFill>
        <p:spPr bwMode="auto">
          <a:xfrm>
            <a:off x="6324600" y="1600200"/>
            <a:ext cx="2209800" cy="381000"/>
          </a:xfrm>
          <a:prstGeom prst="rect">
            <a:avLst/>
          </a:prstGeom>
          <a:noFill/>
          <a:ln w="9525">
            <a:noFill/>
            <a:miter lim="800000"/>
            <a:headEnd/>
            <a:tailEnd/>
          </a:ln>
        </p:spPr>
      </p:pic>
      <p:grpSp>
        <p:nvGrpSpPr>
          <p:cNvPr id="71" name="Group 70"/>
          <p:cNvGrpSpPr/>
          <p:nvPr/>
        </p:nvGrpSpPr>
        <p:grpSpPr>
          <a:xfrm>
            <a:off x="4572000" y="1219200"/>
            <a:ext cx="1371600" cy="1143000"/>
            <a:chOff x="228600" y="2057400"/>
            <a:chExt cx="1371600" cy="1143000"/>
          </a:xfrm>
        </p:grpSpPr>
        <p:sp>
          <p:nvSpPr>
            <p:cNvPr id="63" name="Title 6"/>
            <p:cNvSpPr txBox="1">
              <a:spLocks/>
            </p:cNvSpPr>
            <p:nvPr/>
          </p:nvSpPr>
          <p:spPr>
            <a:xfrm>
              <a:off x="228600" y="2209800"/>
              <a:ext cx="762000" cy="838200"/>
            </a:xfrm>
            <a:prstGeom prst="rect">
              <a:avLst/>
            </a:prstGeom>
          </p:spPr>
          <p:txBody>
            <a:bodyPr vert="horz" lIns="91440" tIns="45720" rIns="91440" bIns="45720" rtlCol="0" anchor="ctr">
              <a:noAutofit/>
            </a:bodyPr>
            <a:lstStyle/>
            <a:p>
              <a:pPr lvl="0">
                <a:spcBef>
                  <a:spcPct val="0"/>
                </a:spcBef>
              </a:pPr>
              <a:r>
                <a:rPr lang="el-GR">
                  <a:latin typeface="Arial"/>
                  <a:cs typeface="Arial"/>
                </a:rPr>
                <a:t>α</a:t>
              </a:r>
              <a:r>
                <a:rPr lang="en-US"/>
                <a:t>=</a:t>
              </a:r>
            </a:p>
            <a:p>
              <a:pPr lvl="0">
                <a:spcBef>
                  <a:spcPct val="0"/>
                </a:spcBef>
              </a:pPr>
              <a:r>
                <a:rPr lang="en-US"/>
                <a:t>                                                                              </a:t>
              </a:r>
              <a:r>
                <a:rPr lang="en-US" sz="2400"/>
                <a:t>                                      </a:t>
              </a:r>
            </a:p>
            <a:p>
              <a:pPr>
                <a:spcBef>
                  <a:spcPct val="0"/>
                </a:spcBef>
              </a:pPr>
              <a:r>
                <a:rPr lang="el-GR">
                  <a:latin typeface="Arial"/>
                  <a:cs typeface="Arial"/>
                </a:rPr>
                <a:t>β </a:t>
              </a:r>
              <a:r>
                <a:rPr lang="en-US"/>
                <a:t>=</a:t>
              </a:r>
              <a:r>
                <a:rPr lang="en-US" sz="2400"/>
                <a:t>                              </a:t>
              </a:r>
              <a:endParaRPr lang="en-US" sz="2400" baseline="-25000">
                <a:latin typeface="+mj-lt"/>
                <a:ea typeface="+mj-ea"/>
                <a:cs typeface="+mj-cs"/>
              </a:endParaRPr>
            </a:p>
          </p:txBody>
        </p:sp>
        <p:pic>
          <p:nvPicPr>
            <p:cNvPr id="68" name="Picture 67" descr="j-jp-headers.png"/>
            <p:cNvPicPr>
              <a:picLocks noChangeAspect="1"/>
            </p:cNvPicPr>
            <p:nvPr/>
          </p:nvPicPr>
          <p:blipFill>
            <a:blip r:embed="rId7" cstate="print"/>
            <a:srcRect l="7022" t="84964" r="73317" b="4511"/>
            <a:stretch>
              <a:fillRect/>
            </a:stretch>
          </p:blipFill>
          <p:spPr>
            <a:xfrm>
              <a:off x="533400" y="2057400"/>
              <a:ext cx="1066800" cy="533400"/>
            </a:xfrm>
            <a:prstGeom prst="rect">
              <a:avLst/>
            </a:prstGeom>
          </p:spPr>
        </p:pic>
        <p:pic>
          <p:nvPicPr>
            <p:cNvPr id="69" name="Picture 68" descr="j-jp-headers.png"/>
            <p:cNvPicPr>
              <a:picLocks noChangeAspect="1"/>
            </p:cNvPicPr>
            <p:nvPr/>
          </p:nvPicPr>
          <p:blipFill>
            <a:blip r:embed="rId7" cstate="print"/>
            <a:srcRect l="7404" t="44506" r="77787" b="45981"/>
            <a:stretch>
              <a:fillRect/>
            </a:stretch>
          </p:blipFill>
          <p:spPr>
            <a:xfrm>
              <a:off x="685800" y="2743200"/>
              <a:ext cx="762000" cy="457200"/>
            </a:xfrm>
            <a:prstGeom prst="rect">
              <a:avLst/>
            </a:prstGeom>
          </p:spPr>
        </p:pic>
      </p:grpSp>
      <p:sp>
        <p:nvSpPr>
          <p:cNvPr id="73" name="Rounded Rectangle 72"/>
          <p:cNvSpPr/>
          <p:nvPr/>
        </p:nvSpPr>
        <p:spPr>
          <a:xfrm>
            <a:off x="4953000" y="3276600"/>
            <a:ext cx="2590800" cy="25908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2700">
                  <a:noFill/>
                  <a:prstDash val="solid"/>
                </a:ln>
                <a:solidFill>
                  <a:srgbClr val="FF0000"/>
                </a:solidFill>
              </a:rPr>
              <a:t>This J’ is identical to the 1 exponent J’ →</a:t>
            </a:r>
          </a:p>
          <a:p>
            <a:pPr algn="ctr"/>
            <a:endParaRPr lang="en-US" b="1">
              <a:ln w="12700">
                <a:noFill/>
                <a:prstDash val="solid"/>
              </a:ln>
              <a:solidFill>
                <a:srgbClr val="FF0000"/>
              </a:solidFill>
            </a:endParaRPr>
          </a:p>
          <a:p>
            <a:pPr algn="ctr"/>
            <a:r>
              <a:rPr lang="en-US" b="1">
                <a:ln w="12700">
                  <a:noFill/>
                  <a:prstDash val="solid"/>
                </a:ln>
                <a:solidFill>
                  <a:srgbClr val="FF0000"/>
                </a:solidFill>
              </a:rPr>
              <a:t>← This J has identical  </a:t>
            </a:r>
            <a:r>
              <a:rPr lang="en-US" b="1" err="1">
                <a:ln w="12700">
                  <a:noFill/>
                  <a:prstDash val="solid"/>
                </a:ln>
                <a:solidFill>
                  <a:srgbClr val="FF0000"/>
                </a:solidFill>
              </a:rPr>
              <a:t>Norm’d</a:t>
            </a:r>
            <a:r>
              <a:rPr lang="en-US" b="1">
                <a:ln w="12700">
                  <a:noFill/>
                  <a:prstDash val="solid"/>
                </a:ln>
                <a:solidFill>
                  <a:srgbClr val="FF0000"/>
                </a:solidFill>
              </a:rPr>
              <a:t> hull radii and vertex counts</a:t>
            </a:r>
          </a:p>
          <a:p>
            <a:pPr algn="ctr"/>
            <a:r>
              <a:rPr lang="en-US" b="1">
                <a:ln w="12700">
                  <a:noFill/>
                  <a:prstDash val="solid"/>
                </a:ln>
                <a:solidFill>
                  <a:srgbClr val="FF0000"/>
                </a:solidFill>
              </a:rPr>
              <a:t>to the 1 exponent J </a:t>
            </a:r>
          </a:p>
          <a:p>
            <a:pPr algn="ctr"/>
            <a:r>
              <a:rPr lang="en-US" b="1">
                <a:ln w="12700">
                  <a:noFill/>
                  <a:prstDash val="solid"/>
                </a:ln>
                <a:solidFill>
                  <a:srgbClr val="FF0000"/>
                </a:solidFill>
              </a:rPr>
              <a:t>but with different hull shapes.</a:t>
            </a:r>
          </a:p>
        </p:txBody>
      </p:sp>
      <p:sp>
        <p:nvSpPr>
          <p:cNvPr id="75" name="Rounded Rectangle 74"/>
          <p:cNvSpPr/>
          <p:nvPr/>
        </p:nvSpPr>
        <p:spPr>
          <a:xfrm>
            <a:off x="4953000" y="1676400"/>
            <a:ext cx="2590800" cy="16002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2700">
                  <a:noFill/>
                  <a:prstDash val="solid"/>
                </a:ln>
                <a:solidFill>
                  <a:srgbClr val="FF0000"/>
                </a:solidFill>
              </a:rPr>
              <a:t>~½ the permutations of {</a:t>
            </a:r>
            <a:r>
              <a:rPr lang="el-GR" b="1">
                <a:ln w="12700">
                  <a:noFill/>
                  <a:prstDash val="solid"/>
                </a:ln>
                <a:solidFill>
                  <a:srgbClr val="FF0000"/>
                </a:solidFill>
              </a:rPr>
              <a:t>α</a:t>
            </a:r>
            <a:r>
              <a:rPr lang="en-US" b="1">
                <a:ln w="12700">
                  <a:noFill/>
                  <a:prstDash val="solid"/>
                </a:ln>
                <a:solidFill>
                  <a:srgbClr val="FF0000"/>
                </a:solidFill>
              </a:rPr>
              <a:t>,</a:t>
            </a:r>
            <a:r>
              <a:rPr lang="el-GR" b="1">
                <a:ln w="12700">
                  <a:noFill/>
                  <a:prstDash val="solid"/>
                </a:ln>
                <a:solidFill>
                  <a:srgbClr val="FF0000"/>
                </a:solidFill>
                <a:cs typeface="Arial"/>
              </a:rPr>
              <a:t>β</a:t>
            </a:r>
            <a:r>
              <a:rPr lang="en-US" b="1">
                <a:ln w="12700">
                  <a:noFill/>
                  <a:prstDash val="solid"/>
                </a:ln>
                <a:solidFill>
                  <a:srgbClr val="FF0000"/>
                </a:solidFill>
                <a:cs typeface="Arial"/>
              </a:rPr>
              <a:t>} </a:t>
            </a:r>
            <a:r>
              <a:rPr lang="en-US" b="1">
                <a:ln w="12700">
                  <a:noFill/>
                  <a:prstDash val="solid"/>
                </a:ln>
                <a:solidFill>
                  <a:srgbClr val="FF0000"/>
                </a:solidFill>
              </a:rPr>
              <a:t>as </a:t>
            </a:r>
            <a:r>
              <a:rPr lang="en-US" b="1">
                <a:ln w="12700">
                  <a:noFill/>
                  <a:prstDash val="solid"/>
                </a:ln>
                <a:solidFill>
                  <a:srgbClr val="FF0000"/>
                </a:solidFill>
                <a:cs typeface="Arial"/>
              </a:rPr>
              <a:t>functions</a:t>
            </a:r>
          </a:p>
          <a:p>
            <a:pPr algn="ctr"/>
            <a:r>
              <a:rPr lang="en-US" b="1">
                <a:ln w="12700">
                  <a:noFill/>
                  <a:prstDash val="solid"/>
                </a:ln>
                <a:solidFill>
                  <a:srgbClr val="FF0000"/>
                </a:solidFill>
                <a:cs typeface="Arial"/>
              </a:rPr>
              <a:t>of </a:t>
            </a:r>
            <a:r>
              <a:rPr lang="en-US" b="1">
                <a:ln w="12700">
                  <a:noFill/>
                  <a:prstDash val="solid"/>
                </a:ln>
                <a:solidFill>
                  <a:srgbClr val="FF0000"/>
                </a:solidFill>
              </a:rPr>
              <a:t>c </a:t>
            </a:r>
            <a:r>
              <a:rPr lang="en-US" b="1">
                <a:ln w="12700">
                  <a:noFill/>
                  <a:prstDash val="solid"/>
                </a:ln>
                <a:solidFill>
                  <a:srgbClr val="FF0000"/>
                </a:solidFill>
                <a:cs typeface="Arial"/>
              </a:rPr>
              <a:t>ϵ </a:t>
            </a:r>
            <a:r>
              <a:rPr lang="en-US" b="1">
                <a:ln w="12700">
                  <a:noFill/>
                  <a:prstDash val="solid"/>
                </a:ln>
                <a:solidFill>
                  <a:srgbClr val="FF0000"/>
                </a:solidFill>
              </a:rPr>
              <a:t>T &amp; </a:t>
            </a:r>
            <a:r>
              <a:rPr lang="en-US" b="1">
                <a:ln w="12700">
                  <a:noFill/>
                  <a:prstDash val="solid"/>
                </a:ln>
                <a:solidFill>
                  <a:srgbClr val="FF0000"/>
                </a:solidFill>
                <a:cs typeface="Arial"/>
              </a:rPr>
              <a:t>q ϵ </a:t>
            </a:r>
            <a:r>
              <a:rPr lang="en-US" b="1">
                <a:ln w="12700">
                  <a:noFill/>
                  <a:prstDash val="solid"/>
                </a:ln>
                <a:solidFill>
                  <a:srgbClr val="FF0000"/>
                </a:solidFill>
              </a:rPr>
              <a:t>I produce J, J’, I, I’, T, or T’ on each of the 4 3D subsets. </a:t>
            </a:r>
            <a:endParaRPr lang="en-US" sz="1050" b="1">
              <a:ln w="12700">
                <a:noFill/>
                <a:prstDash val="solid"/>
              </a:ln>
              <a:solidFill>
                <a:srgbClr val="FF0000"/>
              </a:solidFill>
            </a:endParaRPr>
          </a:p>
        </p:txBody>
      </p:sp>
      <p:grpSp>
        <p:nvGrpSpPr>
          <p:cNvPr id="84" name="Group 83"/>
          <p:cNvGrpSpPr/>
          <p:nvPr/>
        </p:nvGrpSpPr>
        <p:grpSpPr>
          <a:xfrm>
            <a:off x="5943600" y="1676400"/>
            <a:ext cx="3962400" cy="4800600"/>
            <a:chOff x="4419600" y="1676400"/>
            <a:chExt cx="3962400" cy="4800600"/>
          </a:xfrm>
        </p:grpSpPr>
        <p:sp>
          <p:nvSpPr>
            <p:cNvPr id="81" name="Right Arrow 80"/>
            <p:cNvSpPr/>
            <p:nvPr/>
          </p:nvSpPr>
          <p:spPr>
            <a:xfrm>
              <a:off x="5943600" y="1676400"/>
              <a:ext cx="2438400" cy="1219200"/>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New Solid TBN?</a:t>
              </a:r>
            </a:p>
          </p:txBody>
        </p:sp>
        <p:sp>
          <p:nvSpPr>
            <p:cNvPr id="82" name="Right Arrow 81"/>
            <p:cNvSpPr/>
            <p:nvPr/>
          </p:nvSpPr>
          <p:spPr>
            <a:xfrm>
              <a:off x="4419600" y="5257800"/>
              <a:ext cx="2438400" cy="1219200"/>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New Solid TBN?</a:t>
              </a:r>
            </a:p>
          </p:txBody>
        </p:sp>
      </p:grpSp>
    </p:spTree>
    <p:extLst>
      <p:ext uri="{BB962C8B-B14F-4D97-AF65-F5344CB8AC3E}">
        <p14:creationId xmlns:p14="http://schemas.microsoft.com/office/powerpoint/2010/main" val="14744879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occer, dome&#10;&#10;Description automatically generated">
            <a:extLst>
              <a:ext uri="{FF2B5EF4-FFF2-40B4-BE49-F238E27FC236}">
                <a16:creationId xmlns:a16="http://schemas.microsoft.com/office/drawing/2014/main" id="{13D5BE51-A2BE-BF6A-EC03-D9122B10CC47}"/>
              </a:ext>
            </a:extLst>
          </p:cNvPr>
          <p:cNvPicPr>
            <a:picLocks noChangeAspect="1"/>
          </p:cNvPicPr>
          <p:nvPr/>
        </p:nvPicPr>
        <p:blipFill>
          <a:blip r:embed="rId3"/>
          <a:stretch>
            <a:fillRect/>
          </a:stretch>
        </p:blipFill>
        <p:spPr>
          <a:xfrm>
            <a:off x="7010400" y="2482624"/>
            <a:ext cx="4482861" cy="4380034"/>
          </a:xfrm>
          <a:prstGeom prst="rect">
            <a:avLst/>
          </a:prstGeom>
        </p:spPr>
      </p:pic>
      <p:sp>
        <p:nvSpPr>
          <p:cNvPr id="6" name="Slide Number Placeholder 5"/>
          <p:cNvSpPr>
            <a:spLocks noGrp="1"/>
          </p:cNvSpPr>
          <p:nvPr>
            <p:ph type="sldNum" sz="quarter" idx="12"/>
          </p:nvPr>
        </p:nvSpPr>
        <p:spPr/>
        <p:txBody>
          <a:bodyPr/>
          <a:lstStyle/>
          <a:p>
            <a:fld id="{F927E455-AB0E-4536-A5FF-13B3C2EC565F}" type="slidenum">
              <a:rPr lang="en-US" smtClean="0"/>
              <a:pPr/>
              <a:t>65</a:t>
            </a:fld>
            <a:endParaRPr lang="en-US"/>
          </a:p>
        </p:txBody>
      </p:sp>
      <p:sp>
        <p:nvSpPr>
          <p:cNvPr id="9" name="Title 6"/>
          <p:cNvSpPr txBox="1">
            <a:spLocks/>
          </p:cNvSpPr>
          <p:nvPr/>
        </p:nvSpPr>
        <p:spPr>
          <a:xfrm>
            <a:off x="6728603" y="457200"/>
            <a:ext cx="4758905" cy="1066800"/>
          </a:xfrm>
          <a:prstGeom prst="rect">
            <a:avLst/>
          </a:prstGeom>
        </p:spPr>
        <p:txBody>
          <a:bodyPr vert="horz" lIns="91440" tIns="45720" rIns="91440" bIns="45720" rtlCol="0" anchor="ctr">
            <a:noAutofit/>
          </a:bodyPr>
          <a:lstStyle/>
          <a:p>
            <a:pPr>
              <a:spcBef>
                <a:spcPct val="0"/>
              </a:spcBef>
            </a:pPr>
            <a:r>
              <a:rPr lang="en-US" sz="2400"/>
              <a:t>3D Visualization of the 120-Cell (J’)</a:t>
            </a:r>
            <a:endParaRPr lang="en-US"/>
          </a:p>
          <a:p>
            <a:pPr>
              <a:spcBef>
                <a:spcPct val="0"/>
              </a:spcBef>
            </a:pPr>
            <a:r>
              <a:rPr lang="en-US" sz="2400"/>
              <a:t>with particle assignments</a:t>
            </a:r>
            <a:endParaRPr lang="en-US" sz="2400">
              <a:cs typeface="Calibri"/>
            </a:endParaRPr>
          </a:p>
          <a:p>
            <a:pPr>
              <a:spcBef>
                <a:spcPct val="0"/>
              </a:spcBef>
            </a:pPr>
            <a:r>
              <a:rPr lang="en-US" sz="2400"/>
              <a:t>produced with: </a:t>
            </a:r>
            <a:endParaRPr lang="en-US" sz="2400">
              <a:cs typeface="Calibri"/>
            </a:endParaRPr>
          </a:p>
        </p:txBody>
      </p:sp>
      <p:sp>
        <p:nvSpPr>
          <p:cNvPr id="10"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pic>
        <p:nvPicPr>
          <p:cNvPr id="13" name="Picture 2"/>
          <p:cNvPicPr>
            <a:picLocks noChangeAspect="1" noChangeArrowheads="1"/>
          </p:cNvPicPr>
          <p:nvPr/>
        </p:nvPicPr>
        <p:blipFill>
          <a:blip r:embed="rId4" cstate="print"/>
          <a:srcRect/>
          <a:stretch>
            <a:fillRect/>
          </a:stretch>
        </p:blipFill>
        <p:spPr bwMode="auto">
          <a:xfrm>
            <a:off x="9937630" y="1129729"/>
            <a:ext cx="2209800" cy="554583"/>
          </a:xfrm>
          <a:prstGeom prst="rect">
            <a:avLst/>
          </a:prstGeom>
          <a:noFill/>
          <a:ln w="9525">
            <a:noFill/>
            <a:miter lim="800000"/>
            <a:headEnd/>
            <a:tailEnd/>
          </a:ln>
        </p:spPr>
      </p:pic>
      <p:sp>
        <p:nvSpPr>
          <p:cNvPr id="14" name="Rectangle 13"/>
          <p:cNvSpPr/>
          <p:nvPr/>
        </p:nvSpPr>
        <p:spPr>
          <a:xfrm>
            <a:off x="6728604" y="1757612"/>
            <a:ext cx="5405888" cy="369332"/>
          </a:xfrm>
          <a:prstGeom prst="rect">
            <a:avLst/>
          </a:prstGeom>
        </p:spPr>
        <p:txBody>
          <a:bodyPr wrap="square" lIns="91440" tIns="45720" rIns="91440" bIns="45720" anchor="t">
            <a:spAutoFit/>
          </a:bodyPr>
          <a:lstStyle/>
          <a:p>
            <a:pPr algn="ctr"/>
            <a:r>
              <a:rPr lang="en-US">
                <a:solidFill>
                  <a:srgbClr val="FF0000"/>
                </a:solidFill>
              </a:rPr>
              <a:t> </a:t>
            </a:r>
            <a:r>
              <a:rPr lang="en-US" b="1">
                <a:solidFill>
                  <a:srgbClr val="FF0000"/>
                </a:solidFill>
                <a:cs typeface="Calibri"/>
              </a:rPr>
              <a:t>Is</a:t>
            </a:r>
            <a:r>
              <a:rPr lang="en-US" b="1">
                <a:solidFill>
                  <a:srgbClr val="FF0000"/>
                </a:solidFill>
              </a:rPr>
              <a:t> this outer 3D hull a new near-miss Johnson Solid?</a:t>
            </a:r>
            <a:endParaRPr lang="en-US"/>
          </a:p>
        </p:txBody>
      </p:sp>
      <p:pic>
        <p:nvPicPr>
          <p:cNvPr id="4" name="Picture 4" descr="A picture containing dome, building&#10;&#10;Description automatically generated">
            <a:extLst>
              <a:ext uri="{FF2B5EF4-FFF2-40B4-BE49-F238E27FC236}">
                <a16:creationId xmlns:a16="http://schemas.microsoft.com/office/drawing/2014/main" id="{E0A10D97-6C2D-66E4-AC59-FB3F3D8BD1B1}"/>
              </a:ext>
            </a:extLst>
          </p:cNvPr>
          <p:cNvPicPr>
            <a:picLocks noChangeAspect="1"/>
          </p:cNvPicPr>
          <p:nvPr/>
        </p:nvPicPr>
        <p:blipFill>
          <a:blip r:embed="rId5"/>
          <a:stretch>
            <a:fillRect/>
          </a:stretch>
        </p:blipFill>
        <p:spPr>
          <a:xfrm>
            <a:off x="497456" y="2476067"/>
            <a:ext cx="4410973" cy="4364392"/>
          </a:xfrm>
          <a:prstGeom prst="rect">
            <a:avLst/>
          </a:prstGeom>
        </p:spPr>
      </p:pic>
      <p:sp>
        <p:nvSpPr>
          <p:cNvPr id="7" name="Title 6">
            <a:extLst>
              <a:ext uri="{FF2B5EF4-FFF2-40B4-BE49-F238E27FC236}">
                <a16:creationId xmlns:a16="http://schemas.microsoft.com/office/drawing/2014/main" id="{0932DBBE-819D-DBFA-60F4-F2D9EA02BC4D}"/>
              </a:ext>
            </a:extLst>
          </p:cNvPr>
          <p:cNvSpPr txBox="1">
            <a:spLocks/>
          </p:cNvSpPr>
          <p:nvPr/>
        </p:nvSpPr>
        <p:spPr>
          <a:xfrm>
            <a:off x="8626" y="552091"/>
            <a:ext cx="4888303" cy="1066800"/>
          </a:xfrm>
          <a:prstGeom prst="rect">
            <a:avLst/>
          </a:prstGeom>
        </p:spPr>
        <p:txBody>
          <a:bodyPr vert="horz" lIns="91440" tIns="45720" rIns="91440" bIns="45720" rtlCol="0" anchor="ctr">
            <a:noAutofit/>
          </a:bodyPr>
          <a:lstStyle/>
          <a:p>
            <a:pPr lvl="0">
              <a:spcBef>
                <a:spcPct val="0"/>
              </a:spcBef>
            </a:pPr>
            <a:r>
              <a:rPr lang="en-US" sz="2400"/>
              <a:t>3D Visualization of the 120-Cell (J):</a:t>
            </a:r>
          </a:p>
          <a:p>
            <a:pPr lvl="0">
              <a:spcBef>
                <a:spcPct val="0"/>
              </a:spcBef>
            </a:pPr>
            <a:endParaRPr lang="en-US" sz="2400" baseline="-25000">
              <a:solidFill>
                <a:srgbClr val="00D000"/>
              </a:solidFill>
              <a:latin typeface="+mj-lt"/>
              <a:ea typeface="+mj-ea"/>
              <a:cs typeface="Calibri"/>
            </a:endParaRPr>
          </a:p>
          <a:p>
            <a:pPr lvl="0">
              <a:spcBef>
                <a:spcPct val="0"/>
              </a:spcBef>
            </a:pPr>
            <a:endParaRPr lang="en-US" sz="2400" baseline="-25000">
              <a:solidFill>
                <a:srgbClr val="00D000"/>
              </a:solidFill>
              <a:latin typeface="+mj-lt"/>
              <a:ea typeface="+mj-ea"/>
              <a:cs typeface="Calibri"/>
            </a:endParaRPr>
          </a:p>
          <a:p>
            <a:pPr lvl="0">
              <a:spcBef>
                <a:spcPct val="0"/>
              </a:spcBef>
            </a:pPr>
            <a:endParaRPr lang="en-US" sz="2400" baseline="-25000">
              <a:solidFill>
                <a:srgbClr val="00D000"/>
              </a:solidFill>
              <a:latin typeface="+mj-lt"/>
              <a:ea typeface="+mj-ea"/>
              <a:cs typeface="Calibri"/>
            </a:endParaRPr>
          </a:p>
        </p:txBody>
      </p:sp>
      <p:pic>
        <p:nvPicPr>
          <p:cNvPr id="12" name="Picture 2">
            <a:extLst>
              <a:ext uri="{FF2B5EF4-FFF2-40B4-BE49-F238E27FC236}">
                <a16:creationId xmlns:a16="http://schemas.microsoft.com/office/drawing/2014/main" id="{1BCB8CBE-419C-270D-35A1-6867538D58D0}"/>
              </a:ext>
            </a:extLst>
          </p:cNvPr>
          <p:cNvPicPr>
            <a:picLocks noChangeAspect="1" noChangeArrowheads="1"/>
          </p:cNvPicPr>
          <p:nvPr/>
        </p:nvPicPr>
        <p:blipFill>
          <a:blip r:embed="rId6" cstate="print"/>
          <a:srcRect/>
          <a:stretch>
            <a:fillRect/>
          </a:stretch>
        </p:blipFill>
        <p:spPr bwMode="auto">
          <a:xfrm>
            <a:off x="3233467" y="1095556"/>
            <a:ext cx="1905000" cy="619698"/>
          </a:xfrm>
          <a:prstGeom prst="rect">
            <a:avLst/>
          </a:prstGeom>
          <a:noFill/>
          <a:ln w="9525">
            <a:noFill/>
            <a:miter lim="800000"/>
            <a:headEnd/>
            <a:tailEnd/>
          </a:ln>
        </p:spPr>
      </p:pic>
      <p:sp>
        <p:nvSpPr>
          <p:cNvPr id="16" name="Rectangle 15">
            <a:extLst>
              <a:ext uri="{FF2B5EF4-FFF2-40B4-BE49-F238E27FC236}">
                <a16:creationId xmlns:a16="http://schemas.microsoft.com/office/drawing/2014/main" id="{A74E41CF-0278-68BA-8717-04CF0017231E}"/>
              </a:ext>
            </a:extLst>
          </p:cNvPr>
          <p:cNvSpPr/>
          <p:nvPr/>
        </p:nvSpPr>
        <p:spPr>
          <a:xfrm>
            <a:off x="-14378" y="1618892"/>
            <a:ext cx="5247737" cy="646331"/>
          </a:xfrm>
          <a:prstGeom prst="rect">
            <a:avLst/>
          </a:prstGeom>
        </p:spPr>
        <p:txBody>
          <a:bodyPr wrap="square" lIns="91440" tIns="45720" rIns="91440" bIns="45720" anchor="t">
            <a:spAutoFit/>
          </a:bodyPr>
          <a:lstStyle/>
          <a:p>
            <a:pPr algn="ctr"/>
            <a:r>
              <a:rPr lang="en-US" b="1">
                <a:solidFill>
                  <a:srgbClr val="FF0000"/>
                </a:solidFill>
              </a:rPr>
              <a:t>The outer 3D hull is the Truncated Rhombic Triacontahedron or Chamfered Dodecahedron</a:t>
            </a:r>
            <a:endParaRPr lang="en-US">
              <a:solidFill>
                <a:srgbClr val="FF0000"/>
              </a:solidFill>
              <a:cs typeface="Calibri"/>
            </a:endParaRPr>
          </a:p>
        </p:txBody>
      </p:sp>
    </p:spTree>
    <p:extLst>
      <p:ext uri="{BB962C8B-B14F-4D97-AF65-F5344CB8AC3E}">
        <p14:creationId xmlns:p14="http://schemas.microsoft.com/office/powerpoint/2010/main" val="2444346351"/>
      </p:ext>
    </p:extLst>
  </p:cSld>
  <p:clrMapOvr>
    <a:masterClrMapping/>
  </p:clrMapOvr>
  <p:transition spd="med">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DDDD5AE-269D-0378-9856-748F3D9A3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7484" y="522368"/>
            <a:ext cx="8338716" cy="7958317"/>
          </a:xfrm>
          <a:prstGeom prst="rect">
            <a:avLst/>
          </a:prstGeom>
        </p:spPr>
      </p:pic>
      <p:sp>
        <p:nvSpPr>
          <p:cNvPr id="6" name="Slide Number Placeholder 5"/>
          <p:cNvSpPr>
            <a:spLocks noGrp="1"/>
          </p:cNvSpPr>
          <p:nvPr>
            <p:ph type="sldNum" sz="quarter" idx="12"/>
          </p:nvPr>
        </p:nvSpPr>
        <p:spPr/>
        <p:txBody>
          <a:bodyPr/>
          <a:lstStyle/>
          <a:p>
            <a:fld id="{F927E455-AB0E-4536-A5FF-13B3C2EC565F}" type="slidenum">
              <a:rPr lang="en-US" smtClean="0"/>
              <a:pPr/>
              <a:t>66</a:t>
            </a:fld>
            <a:endParaRPr lang="en-US"/>
          </a:p>
        </p:txBody>
      </p:sp>
      <p:sp>
        <p:nvSpPr>
          <p:cNvPr id="10"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pic>
        <p:nvPicPr>
          <p:cNvPr id="12" name="Picture 2">
            <a:extLst>
              <a:ext uri="{FF2B5EF4-FFF2-40B4-BE49-F238E27FC236}">
                <a16:creationId xmlns:a16="http://schemas.microsoft.com/office/drawing/2014/main" id="{1BCB8CBE-419C-270D-35A1-6867538D58D0}"/>
              </a:ext>
            </a:extLst>
          </p:cNvPr>
          <p:cNvPicPr>
            <a:picLocks noChangeAspect="1" noChangeArrowheads="1"/>
          </p:cNvPicPr>
          <p:nvPr/>
        </p:nvPicPr>
        <p:blipFill>
          <a:blip r:embed="rId5" cstate="print"/>
          <a:srcRect/>
          <a:stretch>
            <a:fillRect/>
          </a:stretch>
        </p:blipFill>
        <p:spPr bwMode="auto">
          <a:xfrm>
            <a:off x="3233467" y="1095556"/>
            <a:ext cx="1905000" cy="619698"/>
          </a:xfrm>
          <a:prstGeom prst="rect">
            <a:avLst/>
          </a:prstGeom>
          <a:noFill/>
          <a:ln w="9525">
            <a:noFill/>
            <a:miter lim="800000"/>
            <a:headEnd/>
            <a:tailEnd/>
          </a:ln>
        </p:spPr>
      </p:pic>
      <p:sp>
        <p:nvSpPr>
          <p:cNvPr id="16" name="Rectangle 15">
            <a:extLst>
              <a:ext uri="{FF2B5EF4-FFF2-40B4-BE49-F238E27FC236}">
                <a16:creationId xmlns:a16="http://schemas.microsoft.com/office/drawing/2014/main" id="{A74E41CF-0278-68BA-8717-04CF0017231E}"/>
              </a:ext>
            </a:extLst>
          </p:cNvPr>
          <p:cNvSpPr/>
          <p:nvPr/>
        </p:nvSpPr>
        <p:spPr>
          <a:xfrm>
            <a:off x="-14378" y="1618892"/>
            <a:ext cx="5247737" cy="646331"/>
          </a:xfrm>
          <a:prstGeom prst="rect">
            <a:avLst/>
          </a:prstGeom>
        </p:spPr>
        <p:txBody>
          <a:bodyPr wrap="square" lIns="91440" tIns="45720" rIns="91440" bIns="45720" anchor="t">
            <a:spAutoFit/>
          </a:bodyPr>
          <a:lstStyle/>
          <a:p>
            <a:pPr algn="ctr"/>
            <a:r>
              <a:rPr lang="en-US" b="1">
                <a:solidFill>
                  <a:srgbClr val="FF0000"/>
                </a:solidFill>
              </a:rPr>
              <a:t>The outer 3D hull is the Truncated Rhombic Triacontahedron or Chamfered Dodecahedron</a:t>
            </a:r>
            <a:endParaRPr lang="en-US">
              <a:solidFill>
                <a:srgbClr val="FF0000"/>
              </a:solidFill>
              <a:cs typeface="Calibri"/>
            </a:endParaRPr>
          </a:p>
        </p:txBody>
      </p:sp>
      <p:pic>
        <p:nvPicPr>
          <p:cNvPr id="8" name="Picture 4" descr="A picture containing dome, building&#10;&#10;Description automatically generated">
            <a:extLst>
              <a:ext uri="{FF2B5EF4-FFF2-40B4-BE49-F238E27FC236}">
                <a16:creationId xmlns:a16="http://schemas.microsoft.com/office/drawing/2014/main" id="{ADA513AF-62F9-9ED4-FDD6-3CD5280336B6}"/>
              </a:ext>
            </a:extLst>
          </p:cNvPr>
          <p:cNvPicPr>
            <a:picLocks noChangeAspect="1"/>
          </p:cNvPicPr>
          <p:nvPr/>
        </p:nvPicPr>
        <p:blipFill>
          <a:blip r:embed="rId6"/>
          <a:stretch>
            <a:fillRect/>
          </a:stretch>
        </p:blipFill>
        <p:spPr>
          <a:xfrm>
            <a:off x="497456" y="2476067"/>
            <a:ext cx="4410973" cy="4364392"/>
          </a:xfrm>
          <a:prstGeom prst="rect">
            <a:avLst/>
          </a:prstGeom>
        </p:spPr>
      </p:pic>
      <p:sp>
        <p:nvSpPr>
          <p:cNvPr id="11" name="Title 6">
            <a:extLst>
              <a:ext uri="{FF2B5EF4-FFF2-40B4-BE49-F238E27FC236}">
                <a16:creationId xmlns:a16="http://schemas.microsoft.com/office/drawing/2014/main" id="{C3831F5E-3D02-2385-64F2-8E911EA216B9}"/>
              </a:ext>
            </a:extLst>
          </p:cNvPr>
          <p:cNvSpPr txBox="1">
            <a:spLocks/>
          </p:cNvSpPr>
          <p:nvPr/>
        </p:nvSpPr>
        <p:spPr>
          <a:xfrm>
            <a:off x="8626" y="552091"/>
            <a:ext cx="12183374" cy="1066800"/>
          </a:xfrm>
          <a:prstGeom prst="rect">
            <a:avLst/>
          </a:prstGeom>
        </p:spPr>
        <p:txBody>
          <a:bodyPr vert="horz" lIns="91440" tIns="45720" rIns="91440" bIns="45720" rtlCol="0" anchor="ctr">
            <a:noAutofit/>
          </a:bodyPr>
          <a:lstStyle/>
          <a:p>
            <a:pPr lvl="0">
              <a:spcBef>
                <a:spcPct val="0"/>
              </a:spcBef>
            </a:pPr>
            <a:r>
              <a:rPr lang="en-US" sz="2400"/>
              <a:t>3D Visualization of the 120-Cell (J) with an overlay of the Dual Snub 24-Cell to the right showing the Tetrahedrons establishing the </a:t>
            </a:r>
            <a:r>
              <a:rPr lang="en-US" sz="2400" err="1"/>
              <a:t>pentagaonal</a:t>
            </a:r>
            <a:r>
              <a:rPr lang="en-US" sz="2400"/>
              <a:t> faces:</a:t>
            </a:r>
          </a:p>
          <a:p>
            <a:pPr lvl="0">
              <a:spcBef>
                <a:spcPct val="0"/>
              </a:spcBef>
            </a:pPr>
            <a:endParaRPr lang="en-US" sz="2400" baseline="-25000">
              <a:solidFill>
                <a:srgbClr val="00D000"/>
              </a:solidFill>
              <a:latin typeface="+mj-lt"/>
              <a:ea typeface="+mj-ea"/>
              <a:cs typeface="Calibri"/>
            </a:endParaRPr>
          </a:p>
          <a:p>
            <a:pPr lvl="0">
              <a:spcBef>
                <a:spcPct val="0"/>
              </a:spcBef>
            </a:pPr>
            <a:endParaRPr lang="en-US" sz="2400" baseline="-25000">
              <a:solidFill>
                <a:srgbClr val="00D000"/>
              </a:solidFill>
              <a:latin typeface="+mj-lt"/>
              <a:ea typeface="+mj-ea"/>
              <a:cs typeface="Calibri"/>
            </a:endParaRPr>
          </a:p>
          <a:p>
            <a:pPr lvl="0">
              <a:spcBef>
                <a:spcPct val="0"/>
              </a:spcBef>
            </a:pPr>
            <a:endParaRPr lang="en-US" sz="2400" baseline="-25000">
              <a:solidFill>
                <a:srgbClr val="00D000"/>
              </a:solidFill>
              <a:latin typeface="+mj-lt"/>
              <a:ea typeface="+mj-ea"/>
              <a:cs typeface="Calibri"/>
            </a:endParaRPr>
          </a:p>
        </p:txBody>
      </p:sp>
    </p:spTree>
    <p:extLst>
      <p:ext uri="{BB962C8B-B14F-4D97-AF65-F5344CB8AC3E}">
        <p14:creationId xmlns:p14="http://schemas.microsoft.com/office/powerpoint/2010/main" val="1222863421"/>
      </p:ext>
    </p:extLst>
  </p:cSld>
  <p:clrMapOvr>
    <a:masterClrMapping/>
  </p:clrMapOvr>
  <p:transition spd="med">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12"/>
          </p:nvPr>
        </p:nvSpPr>
        <p:spPr/>
        <p:txBody>
          <a:bodyPr/>
          <a:lstStyle/>
          <a:p>
            <a:fld id="{F927E455-AB0E-4536-A5FF-13B3C2EC565F}" type="slidenum">
              <a:rPr lang="en-US" smtClean="0"/>
              <a:pPr/>
              <a:t>67</a:t>
            </a:fld>
            <a:endParaRPr lang="en-US"/>
          </a:p>
        </p:txBody>
      </p:sp>
      <p:sp>
        <p:nvSpPr>
          <p:cNvPr id="28"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pic>
        <p:nvPicPr>
          <p:cNvPr id="11" name="24CellLΦ2H4Anim8.mp4">
            <a:hlinkClick r:id="" action="ppaction://media"/>
          </p:cNvPr>
          <p:cNvPicPr>
            <a:picLocks noRot="1" noChangeAspect="1"/>
          </p:cNvPicPr>
          <p:nvPr>
            <a:videoFile r:link="rId1"/>
          </p:nvPr>
        </p:nvPicPr>
        <p:blipFill>
          <a:blip r:embed="rId7" cstate="print"/>
          <a:srcRect t="11765" r="14706"/>
          <a:stretch>
            <a:fillRect/>
          </a:stretch>
        </p:blipFill>
        <p:spPr>
          <a:xfrm>
            <a:off x="1622214" y="1828800"/>
            <a:ext cx="4321387" cy="3352800"/>
          </a:xfrm>
          <a:prstGeom prst="rect">
            <a:avLst/>
          </a:prstGeom>
        </p:spPr>
      </p:pic>
      <p:pic>
        <p:nvPicPr>
          <p:cNvPr id="13" name="H42JLΦAnim8.mp4">
            <a:hlinkClick r:id="" action="ppaction://media"/>
          </p:cNvPr>
          <p:cNvPicPr>
            <a:picLocks noRot="1" noChangeAspect="1"/>
          </p:cNvPicPr>
          <p:nvPr>
            <a:videoFile r:link="rId2"/>
          </p:nvPr>
        </p:nvPicPr>
        <p:blipFill>
          <a:blip r:embed="rId7" cstate="print"/>
          <a:stretch>
            <a:fillRect/>
          </a:stretch>
        </p:blipFill>
        <p:spPr>
          <a:xfrm>
            <a:off x="6096000" y="1828800"/>
            <a:ext cx="4470400" cy="3352800"/>
          </a:xfrm>
          <a:prstGeom prst="rect">
            <a:avLst/>
          </a:prstGeom>
        </p:spPr>
      </p:pic>
      <p:sp>
        <p:nvSpPr>
          <p:cNvPr id="15" name="Title 6"/>
          <p:cNvSpPr txBox="1">
            <a:spLocks/>
          </p:cNvSpPr>
          <p:nvPr/>
        </p:nvSpPr>
        <p:spPr>
          <a:xfrm>
            <a:off x="1524000" y="457200"/>
            <a:ext cx="9144000" cy="381000"/>
          </a:xfrm>
          <a:prstGeom prst="rect">
            <a:avLst/>
          </a:prstGeom>
        </p:spPr>
        <p:txBody>
          <a:bodyPr vert="horz" lIns="91440" tIns="45720" rIns="91440" bIns="45720" rtlCol="0" anchor="ctr">
            <a:noAutofit/>
          </a:bodyPr>
          <a:lstStyle/>
          <a:p>
            <a:pPr algn="ctr"/>
            <a:r>
              <a:rPr lang="en-US" sz="2400"/>
              <a:t>24-Cell (T) to 600-Cell (I)              and              600-Cell (I) to 120-Cell (J)</a:t>
            </a:r>
          </a:p>
        </p:txBody>
      </p:sp>
      <p:sp>
        <p:nvSpPr>
          <p:cNvPr id="16" name="TextBox 15"/>
          <p:cNvSpPr txBox="1"/>
          <p:nvPr/>
        </p:nvSpPr>
        <p:spPr>
          <a:xfrm>
            <a:off x="3898692" y="6486993"/>
            <a:ext cx="4087786" cy="369332"/>
          </a:xfrm>
          <a:prstGeom prst="rect">
            <a:avLst/>
          </a:prstGeom>
          <a:noFill/>
        </p:spPr>
        <p:txBody>
          <a:bodyPr wrap="none" rtlCol="0">
            <a:spAutoFit/>
          </a:bodyPr>
          <a:lstStyle/>
          <a:p>
            <a:r>
              <a:rPr lang="en-US"/>
              <a:t>Animations building from exponent a=0-4</a:t>
            </a:r>
          </a:p>
        </p:txBody>
      </p:sp>
      <p:pic>
        <p:nvPicPr>
          <p:cNvPr id="17" name="Picture 16" descr="I-Ip.png"/>
          <p:cNvPicPr>
            <a:picLocks noChangeAspect="1"/>
          </p:cNvPicPr>
          <p:nvPr/>
        </p:nvPicPr>
        <p:blipFill>
          <a:blip r:embed="rId8" cstate="print"/>
          <a:srcRect r="21209" b="70000"/>
          <a:stretch>
            <a:fillRect/>
          </a:stretch>
        </p:blipFill>
        <p:spPr>
          <a:xfrm>
            <a:off x="2362201" y="1070044"/>
            <a:ext cx="2326363" cy="606357"/>
          </a:xfrm>
          <a:prstGeom prst="rect">
            <a:avLst/>
          </a:prstGeom>
        </p:spPr>
      </p:pic>
      <p:pic>
        <p:nvPicPr>
          <p:cNvPr id="18" name="Picture 2"/>
          <p:cNvPicPr>
            <a:picLocks noChangeAspect="1" noChangeArrowheads="1"/>
          </p:cNvPicPr>
          <p:nvPr/>
        </p:nvPicPr>
        <p:blipFill>
          <a:blip r:embed="rId9" cstate="print"/>
          <a:srcRect/>
          <a:stretch>
            <a:fillRect/>
          </a:stretch>
        </p:blipFill>
        <p:spPr bwMode="auto">
          <a:xfrm>
            <a:off x="7188197" y="914400"/>
            <a:ext cx="2576693" cy="838200"/>
          </a:xfrm>
          <a:prstGeom prst="rect">
            <a:avLst/>
          </a:prstGeom>
          <a:noFill/>
          <a:ln w="9525">
            <a:noFill/>
            <a:miter lim="800000"/>
            <a:headEnd/>
            <a:tailEnd/>
          </a:ln>
        </p:spPr>
      </p:pic>
      <p:pic>
        <p:nvPicPr>
          <p:cNvPr id="2" name="Online Media 1" title="24CellLΦ2H4Anim8">
            <a:hlinkClick r:id="" action="ppaction://media"/>
            <a:extLst>
              <a:ext uri="{FF2B5EF4-FFF2-40B4-BE49-F238E27FC236}">
                <a16:creationId xmlns:a16="http://schemas.microsoft.com/office/drawing/2014/main" id="{150973C0-A56E-67B3-B04B-CFFCAA22C956}"/>
              </a:ext>
            </a:extLst>
          </p:cNvPr>
          <p:cNvPicPr>
            <a:picLocks noRot="1" noChangeAspect="1"/>
          </p:cNvPicPr>
          <p:nvPr>
            <a:videoFile r:link="rId3"/>
          </p:nvPr>
        </p:nvPicPr>
        <p:blipFill>
          <a:blip r:embed="rId10"/>
          <a:stretch>
            <a:fillRect/>
          </a:stretch>
        </p:blipFill>
        <p:spPr>
          <a:xfrm>
            <a:off x="16656" y="1712106"/>
            <a:ext cx="5912785" cy="4745427"/>
          </a:xfrm>
          <a:prstGeom prst="rect">
            <a:avLst/>
          </a:prstGeom>
        </p:spPr>
      </p:pic>
      <p:pic>
        <p:nvPicPr>
          <p:cNvPr id="3" name="Online Media 2" title="H42JLΦAnim8">
            <a:hlinkClick r:id="" action="ppaction://media"/>
            <a:extLst>
              <a:ext uri="{FF2B5EF4-FFF2-40B4-BE49-F238E27FC236}">
                <a16:creationId xmlns:a16="http://schemas.microsoft.com/office/drawing/2014/main" id="{DDFE976D-EEE8-0169-81D0-C15549AFEA1E}"/>
              </a:ext>
            </a:extLst>
          </p:cNvPr>
          <p:cNvPicPr>
            <a:picLocks noRot="1" noChangeAspect="1"/>
          </p:cNvPicPr>
          <p:nvPr>
            <a:videoFile r:link="rId4"/>
          </p:nvPr>
        </p:nvPicPr>
        <p:blipFill>
          <a:blip r:embed="rId11"/>
          <a:stretch>
            <a:fillRect/>
          </a:stretch>
        </p:blipFill>
        <p:spPr>
          <a:xfrm>
            <a:off x="5987738" y="1737091"/>
            <a:ext cx="6150131" cy="4732935"/>
          </a:xfrm>
          <a:prstGeom prst="rect">
            <a:avLst/>
          </a:prstGeom>
        </p:spPr>
      </p:pic>
    </p:spTree>
    <p:extLst>
      <p:ext uri="{BB962C8B-B14F-4D97-AF65-F5344CB8AC3E}">
        <p14:creationId xmlns:p14="http://schemas.microsoft.com/office/powerpoint/2010/main" val="1522761253"/>
      </p:ext>
    </p:extLst>
  </p:cSld>
  <p:clrMapOvr>
    <a:masterClrMapping/>
  </p:clrMapOvr>
  <p:transition spd="med">
    <p:wipe dir="d"/>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524000" y="0"/>
            <a:ext cx="9144000" cy="457200"/>
          </a:xfrm>
          <a:prstGeom prst="rect">
            <a:avLst/>
          </a:prstGeom>
        </p:spPr>
        <p:txBody>
          <a:bodyPr vert="horz" lIns="91440" tIns="45720" rIns="91440" bIns="45720" rtlCol="0" anchor="ctr">
            <a:noAutofit/>
          </a:bodyPr>
          <a:lstStyle/>
          <a:p>
            <a:pPr lvl="0" algn="ctr">
              <a:spcBef>
                <a:spcPct val="0"/>
              </a:spcBef>
            </a:pPr>
            <a:r>
              <a:rPr lang="en-US" sz="3600">
                <a:latin typeface="+mj-lt"/>
                <a:ea typeface="+mj-ea"/>
                <a:cs typeface="+mj-cs"/>
              </a:rPr>
              <a:t>The 600-Cell / 120-Cell Quaternion 3D Structure</a:t>
            </a:r>
          </a:p>
        </p:txBody>
      </p:sp>
      <p:sp>
        <p:nvSpPr>
          <p:cNvPr id="27" name="Rectangle 26"/>
          <p:cNvSpPr/>
          <p:nvPr/>
        </p:nvSpPr>
        <p:spPr>
          <a:xfrm>
            <a:off x="3733800" y="838200"/>
            <a:ext cx="4572000" cy="1754326"/>
          </a:xfrm>
          <a:prstGeom prst="rect">
            <a:avLst/>
          </a:prstGeom>
        </p:spPr>
        <p:txBody>
          <a:bodyPr wrap="square">
            <a:spAutoFit/>
          </a:bodyPr>
          <a:lstStyle/>
          <a:p>
            <a:pPr lvl="0" algn="ctr">
              <a:spcBef>
                <a:spcPct val="0"/>
              </a:spcBef>
            </a:pPr>
            <a:r>
              <a:rPr lang="en-US" b="1">
                <a:ln w="12700">
                  <a:noFill/>
                  <a:prstDash val="solid"/>
                </a:ln>
                <a:solidFill>
                  <a:srgbClr val="FF0000"/>
                </a:solidFill>
              </a:rPr>
              <a:t>Examples of permutations that are not  uniform within the 4 3D subsets of a 4D polytope and having less uniform faces geometry. </a:t>
            </a:r>
          </a:p>
          <a:p>
            <a:pPr lvl="0" algn="ctr">
              <a:spcBef>
                <a:spcPct val="0"/>
              </a:spcBef>
            </a:pPr>
            <a:endParaRPr lang="en-US" b="1">
              <a:ln w="12700">
                <a:noFill/>
                <a:prstDash val="solid"/>
              </a:ln>
              <a:solidFill>
                <a:srgbClr val="FF0000"/>
              </a:solidFill>
            </a:endParaRPr>
          </a:p>
          <a:p>
            <a:pPr lvl="0" algn="ctr">
              <a:spcBef>
                <a:spcPct val="0"/>
              </a:spcBef>
            </a:pPr>
            <a:r>
              <a:rPr lang="en-US" b="1">
                <a:ln w="12700">
                  <a:noFill/>
                  <a:prstDash val="solid"/>
                </a:ln>
                <a:solidFill>
                  <a:srgbClr val="FF0000"/>
                </a:solidFill>
              </a:rPr>
              <a:t>Some approximate the Dual Snub24-Cell.</a:t>
            </a:r>
            <a:endParaRPr lang="en-US">
              <a:solidFill>
                <a:srgbClr val="FF0000"/>
              </a:solidFill>
            </a:endParaRPr>
          </a:p>
        </p:txBody>
      </p:sp>
      <p:pic>
        <p:nvPicPr>
          <p:cNvPr id="28" name="Picture 27" descr="non-uniform-hulls.png"/>
          <p:cNvPicPr>
            <a:picLocks noChangeAspect="1"/>
          </p:cNvPicPr>
          <p:nvPr/>
        </p:nvPicPr>
        <p:blipFill>
          <a:blip r:embed="rId3" cstate="print"/>
          <a:srcRect t="45927" b="8472"/>
          <a:stretch>
            <a:fillRect/>
          </a:stretch>
        </p:blipFill>
        <p:spPr>
          <a:xfrm>
            <a:off x="1676401" y="2514600"/>
            <a:ext cx="8777309" cy="2895600"/>
          </a:xfrm>
          <a:prstGeom prst="rect">
            <a:avLst/>
          </a:prstGeom>
        </p:spPr>
      </p:pic>
      <p:sp>
        <p:nvSpPr>
          <p:cNvPr id="29" name="Rectangle 28"/>
          <p:cNvSpPr/>
          <p:nvPr/>
        </p:nvSpPr>
        <p:spPr>
          <a:xfrm>
            <a:off x="3733800" y="5505272"/>
            <a:ext cx="4572000" cy="1200329"/>
          </a:xfrm>
          <a:prstGeom prst="rect">
            <a:avLst/>
          </a:prstGeom>
        </p:spPr>
        <p:txBody>
          <a:bodyPr>
            <a:spAutoFit/>
          </a:bodyPr>
          <a:lstStyle/>
          <a:p>
            <a:pPr lvl="0" algn="ctr">
              <a:spcBef>
                <a:spcPct val="0"/>
              </a:spcBef>
            </a:pPr>
            <a:r>
              <a:rPr lang="en-US" b="1">
                <a:ln w="12700">
                  <a:noFill/>
                  <a:prstDash val="solid"/>
                </a:ln>
                <a:solidFill>
                  <a:srgbClr val="FF0000"/>
                </a:solidFill>
              </a:rPr>
              <a:t>These are natural rotations of a 4D polytope when projected to 3D. The fact they emerge within the limited quaternion exponents is interesting.</a:t>
            </a:r>
            <a:endParaRPr lang="en-US">
              <a:solidFill>
                <a:srgbClr val="FF0000"/>
              </a:solidFill>
            </a:endParaRPr>
          </a:p>
        </p:txBody>
      </p:sp>
      <p:sp>
        <p:nvSpPr>
          <p:cNvPr id="30" name="Title 6"/>
          <p:cNvSpPr txBox="1">
            <a:spLocks/>
          </p:cNvSpPr>
          <p:nvPr/>
        </p:nvSpPr>
        <p:spPr>
          <a:xfrm>
            <a:off x="1524000" y="381000"/>
            <a:ext cx="9372600" cy="685800"/>
          </a:xfrm>
          <a:prstGeom prst="rect">
            <a:avLst/>
          </a:prstGeom>
        </p:spPr>
        <p:txBody>
          <a:bodyPr vert="horz" lIns="91440" tIns="45720" rIns="91440" bIns="45720" rtlCol="0" anchor="ctr">
            <a:noAutofit/>
          </a:bodyPr>
          <a:lstStyle/>
          <a:p>
            <a:pPr lvl="0" algn="ctr">
              <a:spcBef>
                <a:spcPct val="0"/>
              </a:spcBef>
            </a:pPr>
            <a:r>
              <a:rPr lang="en-US" sz="2400"/>
              <a:t> 3D Hull Visualization of the 120-Cell (</a:t>
            </a:r>
            <a:r>
              <a:rPr lang="en-US" sz="2400">
                <a:solidFill>
                  <a:srgbClr val="FF0000"/>
                </a:solidFill>
              </a:rPr>
              <a:t>J</a:t>
            </a:r>
            <a:r>
              <a:rPr lang="en-US" sz="2400"/>
              <a:t>)          and           Alternate </a:t>
            </a:r>
            <a:r>
              <a:rPr lang="en-US" sz="2400">
                <a:solidFill>
                  <a:srgbClr val="FF0000"/>
                </a:solidFill>
              </a:rPr>
              <a:t>J’</a:t>
            </a:r>
            <a:r>
              <a:rPr lang="en-US" sz="2400"/>
              <a:t> (600)   .</a:t>
            </a:r>
          </a:p>
          <a:p>
            <a:pPr lvl="0" algn="ctr">
              <a:spcBef>
                <a:spcPct val="0"/>
              </a:spcBef>
            </a:pPr>
            <a:r>
              <a:rPr lang="en-US" sz="2400">
                <a:solidFill>
                  <a:srgbClr val="FF0000"/>
                </a:solidFill>
              </a:rPr>
              <a:t> </a:t>
            </a:r>
          </a:p>
        </p:txBody>
      </p:sp>
    </p:spTree>
    <p:extLst>
      <p:ext uri="{BB962C8B-B14F-4D97-AF65-F5344CB8AC3E}">
        <p14:creationId xmlns:p14="http://schemas.microsoft.com/office/powerpoint/2010/main" val="633030373"/>
      </p:ext>
    </p:extLst>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1437EA-4EEE-D237-C5F5-08B66CF89783}"/>
              </a:ext>
            </a:extLst>
          </p:cNvPr>
          <p:cNvGrpSpPr/>
          <p:nvPr/>
        </p:nvGrpSpPr>
        <p:grpSpPr>
          <a:xfrm>
            <a:off x="267419" y="960335"/>
            <a:ext cx="11850042" cy="5397405"/>
            <a:chOff x="267419" y="960335"/>
            <a:chExt cx="11850042" cy="5397405"/>
          </a:xfrm>
        </p:grpSpPr>
        <p:pic>
          <p:nvPicPr>
            <p:cNvPr id="35" name="Graphic 6">
              <a:extLst>
                <a:ext uri="{FF2B5EF4-FFF2-40B4-BE49-F238E27FC236}">
                  <a16:creationId xmlns:a16="http://schemas.microsoft.com/office/drawing/2014/main" id="{9384AC20-2D26-4773-BB23-7CFD46ADE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419" y="960335"/>
              <a:ext cx="11844066" cy="5397405"/>
            </a:xfrm>
            <a:prstGeom prst="rect">
              <a:avLst/>
            </a:prstGeom>
          </p:spPr>
        </p:pic>
        <p:pic>
          <p:nvPicPr>
            <p:cNvPr id="36" name="Graphic 35">
              <a:extLst>
                <a:ext uri="{FF2B5EF4-FFF2-40B4-BE49-F238E27FC236}">
                  <a16:creationId xmlns:a16="http://schemas.microsoft.com/office/drawing/2014/main" id="{5DDCEFB3-A082-2BD7-02B3-AD97083A22FC}"/>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8" t="559" r="12192" b="-559"/>
            <a:stretch/>
          </p:blipFill>
          <p:spPr>
            <a:xfrm>
              <a:off x="5649601" y="1068844"/>
              <a:ext cx="6467860" cy="5102323"/>
            </a:xfrm>
            <a:prstGeom prst="rect">
              <a:avLst/>
            </a:prstGeom>
          </p:spPr>
        </p:pic>
      </p:grpSp>
      <p:sp>
        <p:nvSpPr>
          <p:cNvPr id="2" name="Title 1">
            <a:extLst>
              <a:ext uri="{FF2B5EF4-FFF2-40B4-BE49-F238E27FC236}">
                <a16:creationId xmlns:a16="http://schemas.microsoft.com/office/drawing/2014/main" id="{7FB329F8-D59E-92AB-F215-1C209A855EB2}"/>
              </a:ext>
            </a:extLst>
          </p:cNvPr>
          <p:cNvSpPr>
            <a:spLocks noGrp="1"/>
          </p:cNvSpPr>
          <p:nvPr>
            <p:ph type="title"/>
          </p:nvPr>
        </p:nvSpPr>
        <p:spPr>
          <a:xfrm>
            <a:off x="-2721" y="2496"/>
            <a:ext cx="12197442" cy="1020535"/>
          </a:xfrm>
        </p:spPr>
        <p:txBody>
          <a:bodyPr>
            <a:normAutofit fontScale="90000"/>
          </a:bodyPr>
          <a:lstStyle/>
          <a:p>
            <a:pPr lvl="1" algn="ctr">
              <a:spcBef>
                <a:spcPct val="20000"/>
              </a:spcBef>
            </a:pPr>
            <a:r>
              <a:rPr lang="en-US" sz="4400">
                <a:latin typeface="+mj-lt"/>
                <a:ea typeface="+mj-lt"/>
                <a:cs typeface="+mj-lt"/>
              </a:rPr>
              <a:t>The Coxeter-Dynkin Visualizer Demonstration Pane</a:t>
            </a:r>
            <a:br>
              <a:rPr lang="en-US" sz="4400">
                <a:latin typeface="+mj-lt"/>
                <a:ea typeface="+mj-lt"/>
                <a:cs typeface="+mj-lt"/>
              </a:rPr>
            </a:br>
            <a:r>
              <a:rPr lang="en-US" sz="4400">
                <a:latin typeface="+mj-lt"/>
                <a:ea typeface="+mj-lt"/>
                <a:cs typeface="+mj-lt"/>
              </a:rPr>
              <a:t>                                                                                                 (#4)</a:t>
            </a:r>
            <a:endParaRPr lang="en-US" sz="4400">
              <a:latin typeface="Calibri"/>
              <a:cs typeface="Calibri"/>
            </a:endParaRPr>
          </a:p>
        </p:txBody>
      </p:sp>
      <p:sp>
        <p:nvSpPr>
          <p:cNvPr id="4" name="Slide Number Placeholder 3">
            <a:extLst>
              <a:ext uri="{FF2B5EF4-FFF2-40B4-BE49-F238E27FC236}">
                <a16:creationId xmlns:a16="http://schemas.microsoft.com/office/drawing/2014/main" id="{28304AEC-1351-397A-485F-9F97BE52B823}"/>
              </a:ext>
            </a:extLst>
          </p:cNvPr>
          <p:cNvSpPr>
            <a:spLocks noGrp="1"/>
          </p:cNvSpPr>
          <p:nvPr>
            <p:ph type="sldNum" sz="quarter" idx="12"/>
          </p:nvPr>
        </p:nvSpPr>
        <p:spPr/>
        <p:txBody>
          <a:bodyPr/>
          <a:lstStyle/>
          <a:p>
            <a:fld id="{F927E455-AB0E-4536-A5FF-13B3C2EC565F}" type="slidenum">
              <a:rPr lang="en-US" smtClean="0"/>
              <a:pPr/>
              <a:t>7</a:t>
            </a:fld>
            <a:endParaRPr lang="en-US"/>
          </a:p>
        </p:txBody>
      </p:sp>
      <p:grpSp>
        <p:nvGrpSpPr>
          <p:cNvPr id="21" name="Group 20">
            <a:extLst>
              <a:ext uri="{FF2B5EF4-FFF2-40B4-BE49-F238E27FC236}">
                <a16:creationId xmlns:a16="http://schemas.microsoft.com/office/drawing/2014/main" id="{7EE1D1E3-DAEC-8F1F-9FD3-7B4D3935E849}"/>
              </a:ext>
            </a:extLst>
          </p:cNvPr>
          <p:cNvGrpSpPr/>
          <p:nvPr/>
        </p:nvGrpSpPr>
        <p:grpSpPr>
          <a:xfrm>
            <a:off x="5812104" y="1419703"/>
            <a:ext cx="5488165" cy="5301773"/>
            <a:chOff x="8758855" y="-2103964"/>
            <a:chExt cx="5488165" cy="5301773"/>
          </a:xfrm>
        </p:grpSpPr>
        <p:sp>
          <p:nvSpPr>
            <p:cNvPr id="22" name="Arrow: Left 21">
              <a:extLst>
                <a:ext uri="{FF2B5EF4-FFF2-40B4-BE49-F238E27FC236}">
                  <a16:creationId xmlns:a16="http://schemas.microsoft.com/office/drawing/2014/main" id="{C7A2B186-A157-9C75-E23D-868027DB78B4}"/>
                </a:ext>
              </a:extLst>
            </p:cNvPr>
            <p:cNvSpPr/>
            <p:nvPr/>
          </p:nvSpPr>
          <p:spPr>
            <a:xfrm rot="5400000">
              <a:off x="8905311" y="-175517"/>
              <a:ext cx="4123245" cy="26635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157823-A6AE-51F0-B0FB-A99B3A6BEB48}"/>
                </a:ext>
              </a:extLst>
            </p:cNvPr>
            <p:cNvSpPr txBox="1"/>
            <p:nvPr/>
          </p:nvSpPr>
          <p:spPr>
            <a:xfrm>
              <a:off x="8758855" y="1997480"/>
              <a:ext cx="5488165" cy="1200329"/>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This button allows the detail visualization of the Hasse diagram, along with group theoretic concepts (i.e. Cartan matrix determinant, group dimensions, weights, positive roots, heights, etc.)</a:t>
              </a:r>
            </a:p>
          </p:txBody>
        </p:sp>
      </p:grpSp>
      <p:grpSp>
        <p:nvGrpSpPr>
          <p:cNvPr id="25" name="Group 24">
            <a:extLst>
              <a:ext uri="{FF2B5EF4-FFF2-40B4-BE49-F238E27FC236}">
                <a16:creationId xmlns:a16="http://schemas.microsoft.com/office/drawing/2014/main" id="{569D2F3E-D7FE-EB41-9190-546D3EBB4116}"/>
              </a:ext>
            </a:extLst>
          </p:cNvPr>
          <p:cNvGrpSpPr/>
          <p:nvPr/>
        </p:nvGrpSpPr>
        <p:grpSpPr>
          <a:xfrm>
            <a:off x="585268" y="1310094"/>
            <a:ext cx="5572106" cy="2133952"/>
            <a:chOff x="1198876" y="1686675"/>
            <a:chExt cx="5572106" cy="2133952"/>
          </a:xfrm>
        </p:grpSpPr>
        <p:sp>
          <p:nvSpPr>
            <p:cNvPr id="28" name="Arrow: Left 27">
              <a:extLst>
                <a:ext uri="{FF2B5EF4-FFF2-40B4-BE49-F238E27FC236}">
                  <a16:creationId xmlns:a16="http://schemas.microsoft.com/office/drawing/2014/main" id="{5FC894CF-E52F-0B9E-BA07-FF3F5F9D883A}"/>
                </a:ext>
              </a:extLst>
            </p:cNvPr>
            <p:cNvSpPr/>
            <p:nvPr/>
          </p:nvSpPr>
          <p:spPr>
            <a:xfrm rot="7320000">
              <a:off x="5939419" y="2250224"/>
              <a:ext cx="1395111" cy="26801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3512AC99-EC60-9C67-6B3D-B64B7025C285}"/>
                </a:ext>
              </a:extLst>
            </p:cNvPr>
            <p:cNvSpPr txBox="1"/>
            <p:nvPr/>
          </p:nvSpPr>
          <p:spPr>
            <a:xfrm>
              <a:off x="1198876" y="2620298"/>
              <a:ext cx="5143311" cy="1200329"/>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You can select which Coxeter-Dynkin group to view from the drop down or create a unique one using the main area of the interactive clickable UI to add nodes and change connection types.</a:t>
              </a:r>
              <a:endParaRPr lang="en-US" dirty="0"/>
            </a:p>
          </p:txBody>
        </p:sp>
      </p:grpSp>
      <p:grpSp>
        <p:nvGrpSpPr>
          <p:cNvPr id="31" name="Group 30">
            <a:extLst>
              <a:ext uri="{FF2B5EF4-FFF2-40B4-BE49-F238E27FC236}">
                <a16:creationId xmlns:a16="http://schemas.microsoft.com/office/drawing/2014/main" id="{33BA3D6D-5998-98C3-9E05-A9048605DB93}"/>
              </a:ext>
            </a:extLst>
          </p:cNvPr>
          <p:cNvGrpSpPr/>
          <p:nvPr/>
        </p:nvGrpSpPr>
        <p:grpSpPr>
          <a:xfrm>
            <a:off x="8212204" y="1419703"/>
            <a:ext cx="3083668" cy="3952105"/>
            <a:chOff x="9726397" y="839376"/>
            <a:chExt cx="3083668" cy="3952105"/>
          </a:xfrm>
        </p:grpSpPr>
        <p:sp>
          <p:nvSpPr>
            <p:cNvPr id="32" name="Arrow: Left 31">
              <a:extLst>
                <a:ext uri="{FF2B5EF4-FFF2-40B4-BE49-F238E27FC236}">
                  <a16:creationId xmlns:a16="http://schemas.microsoft.com/office/drawing/2014/main" id="{AEDBE9AD-20E2-3536-5D49-EE70117798E2}"/>
                </a:ext>
              </a:extLst>
            </p:cNvPr>
            <p:cNvSpPr/>
            <p:nvPr/>
          </p:nvSpPr>
          <p:spPr>
            <a:xfrm rot="5400000">
              <a:off x="8776613" y="1813550"/>
              <a:ext cx="2220490"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F3140BA-F0CF-8CF2-8585-362A38B27975}"/>
                </a:ext>
              </a:extLst>
            </p:cNvPr>
            <p:cNvSpPr txBox="1"/>
            <p:nvPr/>
          </p:nvSpPr>
          <p:spPr>
            <a:xfrm>
              <a:off x="9726397" y="1652160"/>
              <a:ext cx="3083668" cy="3139321"/>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This button allows the detail visualization of the maximal embeddings of the selected Lie Algebra, with options for selecting the number of dimensions to search and which of the found embeddings to display.</a:t>
              </a:r>
            </a:p>
            <a:p>
              <a:r>
                <a:rPr lang="en-US" b="1" dirty="0">
                  <a:cs typeface="Calibri"/>
                </a:rPr>
                <a:t>This checkbox is selected – so it is showing the embeddings of C6.</a:t>
              </a:r>
            </a:p>
          </p:txBody>
        </p:sp>
      </p:grpSp>
      <p:grpSp>
        <p:nvGrpSpPr>
          <p:cNvPr id="37" name="Group 36">
            <a:extLst>
              <a:ext uri="{FF2B5EF4-FFF2-40B4-BE49-F238E27FC236}">
                <a16:creationId xmlns:a16="http://schemas.microsoft.com/office/drawing/2014/main" id="{BF4C1BA9-6953-5B1C-9102-835FD2D3993D}"/>
              </a:ext>
            </a:extLst>
          </p:cNvPr>
          <p:cNvGrpSpPr/>
          <p:nvPr/>
        </p:nvGrpSpPr>
        <p:grpSpPr>
          <a:xfrm>
            <a:off x="624734" y="1420519"/>
            <a:ext cx="7189707" cy="3966077"/>
            <a:chOff x="7068272" y="-767118"/>
            <a:chExt cx="7189707" cy="3966077"/>
          </a:xfrm>
        </p:grpSpPr>
        <p:sp>
          <p:nvSpPr>
            <p:cNvPr id="38" name="Arrow: Left 37">
              <a:extLst>
                <a:ext uri="{FF2B5EF4-FFF2-40B4-BE49-F238E27FC236}">
                  <a16:creationId xmlns:a16="http://schemas.microsoft.com/office/drawing/2014/main" id="{EB8649AC-3C14-DF1C-AAE3-77E9EB95B902}"/>
                </a:ext>
              </a:extLst>
            </p:cNvPr>
            <p:cNvSpPr/>
            <p:nvPr/>
          </p:nvSpPr>
          <p:spPr>
            <a:xfrm rot="5400000">
              <a:off x="12358198" y="826845"/>
              <a:ext cx="3454278" cy="26635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7C6916F-E1DC-568E-8486-71D99B6B9D77}"/>
                </a:ext>
              </a:extLst>
            </p:cNvPr>
            <p:cNvSpPr txBox="1"/>
            <p:nvPr/>
          </p:nvSpPr>
          <p:spPr>
            <a:xfrm>
              <a:off x="7068272" y="1444633"/>
              <a:ext cx="7189707" cy="1754326"/>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These buttons modify the </a:t>
              </a:r>
              <a:r>
                <a:rPr lang="en-US" dirty="0" err="1">
                  <a:cs typeface="Calibri"/>
                </a:rPr>
                <a:t>Dynkin</a:t>
              </a:r>
              <a:r>
                <a:rPr lang="en-US" dirty="0">
                  <a:cs typeface="Calibri"/>
                </a:rPr>
                <a:t> diagram based on which button is selected. The 2</a:t>
              </a:r>
              <a:r>
                <a:rPr lang="en-US" baseline="30000" dirty="0">
                  <a:cs typeface="Calibri"/>
                </a:rPr>
                <a:t>n</a:t>
              </a:r>
              <a:r>
                <a:rPr lang="en-US" dirty="0">
                  <a:cs typeface="Calibri"/>
                </a:rPr>
                <a:t> Weyl orbit permutation slider allows the selection of which polytope orbit to visualize in 3D. Drop down menus at the right on the 2</a:t>
              </a:r>
              <a:r>
                <a:rPr lang="en-US" baseline="30000" dirty="0">
                  <a:cs typeface="Calibri"/>
                </a:rPr>
                <a:t>nd</a:t>
              </a:r>
              <a:r>
                <a:rPr lang="en-US" dirty="0">
                  <a:cs typeface="Calibri"/>
                </a:rPr>
                <a:t> row allow for explicit selections for visualizing the </a:t>
              </a:r>
              <a:r>
                <a:rPr lang="en-US" dirty="0" err="1">
                  <a:cs typeface="Calibri"/>
                </a:rPr>
                <a:t>quaternionWeyl</a:t>
              </a:r>
              <a:r>
                <a:rPr lang="en-US" dirty="0">
                  <a:cs typeface="Calibri"/>
                </a:rPr>
                <a:t> orbit generated Platonic and </a:t>
              </a:r>
              <a:r>
                <a:rPr lang="en-US" dirty="0" err="1">
                  <a:cs typeface="Calibri"/>
                </a:rPr>
                <a:t>Archimedian</a:t>
              </a:r>
              <a:r>
                <a:rPr lang="en-US" dirty="0">
                  <a:cs typeface="Calibri"/>
                </a:rPr>
                <a:t> solids with Catalan duals as well as the A4 4D solids and their duals.</a:t>
              </a:r>
            </a:p>
          </p:txBody>
        </p:sp>
      </p:grpSp>
    </p:spTree>
    <p:extLst>
      <p:ext uri="{BB962C8B-B14F-4D97-AF65-F5344CB8AC3E}">
        <p14:creationId xmlns:p14="http://schemas.microsoft.com/office/powerpoint/2010/main" val="328428431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56139D53-681C-139E-76E0-E4D703879C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9186" y="840187"/>
            <a:ext cx="8893627" cy="5966839"/>
          </a:xfrm>
          <a:prstGeom prst="rect">
            <a:avLst/>
          </a:prstGeom>
        </p:spPr>
      </p:pic>
      <p:sp>
        <p:nvSpPr>
          <p:cNvPr id="2" name="Title 1">
            <a:extLst>
              <a:ext uri="{FF2B5EF4-FFF2-40B4-BE49-F238E27FC236}">
                <a16:creationId xmlns:a16="http://schemas.microsoft.com/office/drawing/2014/main" id="{7FB329F8-D59E-92AB-F215-1C209A855EB2}"/>
              </a:ext>
            </a:extLst>
          </p:cNvPr>
          <p:cNvSpPr>
            <a:spLocks noGrp="1"/>
          </p:cNvSpPr>
          <p:nvPr>
            <p:ph type="title"/>
          </p:nvPr>
        </p:nvSpPr>
        <p:spPr>
          <a:xfrm>
            <a:off x="-2721" y="274638"/>
            <a:ext cx="12197442" cy="1143000"/>
          </a:xfrm>
        </p:spPr>
        <p:txBody>
          <a:bodyPr>
            <a:normAutofit fontScale="90000"/>
          </a:bodyPr>
          <a:lstStyle/>
          <a:p>
            <a:pPr>
              <a:spcBef>
                <a:spcPct val="20000"/>
              </a:spcBef>
            </a:pPr>
            <a:r>
              <a:rPr lang="en-US">
                <a:ea typeface="+mj-lt"/>
                <a:cs typeface="+mj-lt"/>
              </a:rPr>
              <a:t>The (Bi)Quaternion / (Bi)Octonion / </a:t>
            </a:r>
            <a:r>
              <a:rPr lang="en-US" err="1">
                <a:ea typeface="+mj-lt"/>
                <a:cs typeface="+mj-lt"/>
              </a:rPr>
              <a:t>Sedenion</a:t>
            </a:r>
            <a:r>
              <a:rPr lang="en-US">
                <a:ea typeface="+mj-lt"/>
                <a:cs typeface="+mj-lt"/>
              </a:rPr>
              <a:t> Engine</a:t>
            </a:r>
            <a:br>
              <a:rPr lang="en-US">
                <a:ea typeface="+mj-lt"/>
                <a:cs typeface="+mj-lt"/>
              </a:rPr>
            </a:br>
            <a:r>
              <a:rPr lang="en-US">
                <a:cs typeface="Calibri"/>
              </a:rPr>
              <a:t>                                                                                                 (#3)</a:t>
            </a:r>
            <a:endParaRPr lang="en-US"/>
          </a:p>
          <a:p>
            <a:endParaRPr lang="en-US">
              <a:cs typeface="Calibri"/>
            </a:endParaRPr>
          </a:p>
        </p:txBody>
      </p:sp>
      <p:sp>
        <p:nvSpPr>
          <p:cNvPr id="4" name="Slide Number Placeholder 3">
            <a:extLst>
              <a:ext uri="{FF2B5EF4-FFF2-40B4-BE49-F238E27FC236}">
                <a16:creationId xmlns:a16="http://schemas.microsoft.com/office/drawing/2014/main" id="{28304AEC-1351-397A-485F-9F97BE52B823}"/>
              </a:ext>
            </a:extLst>
          </p:cNvPr>
          <p:cNvSpPr>
            <a:spLocks noGrp="1"/>
          </p:cNvSpPr>
          <p:nvPr>
            <p:ph type="sldNum" sz="quarter" idx="12"/>
          </p:nvPr>
        </p:nvSpPr>
        <p:spPr/>
        <p:txBody>
          <a:bodyPr/>
          <a:lstStyle/>
          <a:p>
            <a:fld id="{F927E455-AB0E-4536-A5FF-13B3C2EC565F}" type="slidenum">
              <a:rPr lang="en-US" smtClean="0"/>
              <a:pPr/>
              <a:t>8</a:t>
            </a:fld>
            <a:endParaRPr lang="en-US"/>
          </a:p>
        </p:txBody>
      </p:sp>
      <p:grpSp>
        <p:nvGrpSpPr>
          <p:cNvPr id="10" name="Group 9">
            <a:extLst>
              <a:ext uri="{FF2B5EF4-FFF2-40B4-BE49-F238E27FC236}">
                <a16:creationId xmlns:a16="http://schemas.microsoft.com/office/drawing/2014/main" id="{770F7E95-D1D3-2483-7CE5-4CC784179783}"/>
              </a:ext>
            </a:extLst>
          </p:cNvPr>
          <p:cNvGrpSpPr/>
          <p:nvPr/>
        </p:nvGrpSpPr>
        <p:grpSpPr>
          <a:xfrm>
            <a:off x="2108210" y="1890416"/>
            <a:ext cx="5319057" cy="4914107"/>
            <a:chOff x="5218596" y="-735762"/>
            <a:chExt cx="5319057" cy="4914107"/>
          </a:xfrm>
        </p:grpSpPr>
        <p:sp>
          <p:nvSpPr>
            <p:cNvPr id="12" name="Arrow: Left 11">
              <a:extLst>
                <a:ext uri="{FF2B5EF4-FFF2-40B4-BE49-F238E27FC236}">
                  <a16:creationId xmlns:a16="http://schemas.microsoft.com/office/drawing/2014/main" id="{9EA50524-EB59-C52C-73D0-5616C7126AB2}"/>
                </a:ext>
              </a:extLst>
            </p:cNvPr>
            <p:cNvSpPr/>
            <p:nvPr/>
          </p:nvSpPr>
          <p:spPr>
            <a:xfrm rot="5400000">
              <a:off x="3961852" y="978738"/>
              <a:ext cx="3701142"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DF351E-4901-7095-765E-E3F8FCBD078F}"/>
                </a:ext>
              </a:extLst>
            </p:cNvPr>
            <p:cNvSpPr txBox="1"/>
            <p:nvPr/>
          </p:nvSpPr>
          <p:spPr>
            <a:xfrm>
              <a:off x="5218596" y="2701017"/>
              <a:ext cx="5319057" cy="1477328"/>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While there are only two possible variations of quaternions with one being standardized, there are 480 different octonions. This visualizer allows you to select any of those and select various split octonions based on triads or dimensions.</a:t>
              </a:r>
            </a:p>
          </p:txBody>
        </p:sp>
      </p:grpSp>
      <p:grpSp>
        <p:nvGrpSpPr>
          <p:cNvPr id="13" name="Group 12">
            <a:extLst>
              <a:ext uri="{FF2B5EF4-FFF2-40B4-BE49-F238E27FC236}">
                <a16:creationId xmlns:a16="http://schemas.microsoft.com/office/drawing/2014/main" id="{35F1D1B6-D0B4-AE8A-09E0-8D5C38B2581F}"/>
              </a:ext>
            </a:extLst>
          </p:cNvPr>
          <p:cNvGrpSpPr/>
          <p:nvPr/>
        </p:nvGrpSpPr>
        <p:grpSpPr>
          <a:xfrm>
            <a:off x="3955150" y="1987351"/>
            <a:ext cx="8047607" cy="2882947"/>
            <a:chOff x="3955150" y="1987351"/>
            <a:chExt cx="8047607" cy="2882947"/>
          </a:xfrm>
        </p:grpSpPr>
        <p:sp>
          <p:nvSpPr>
            <p:cNvPr id="8" name="Arrow: Left 7">
              <a:extLst>
                <a:ext uri="{FF2B5EF4-FFF2-40B4-BE49-F238E27FC236}">
                  <a16:creationId xmlns:a16="http://schemas.microsoft.com/office/drawing/2014/main" id="{41F44A6E-8EA4-163E-418A-2A744F52792B}"/>
                </a:ext>
              </a:extLst>
            </p:cNvPr>
            <p:cNvSpPr/>
            <p:nvPr/>
          </p:nvSpPr>
          <p:spPr>
            <a:xfrm rot="19320000">
              <a:off x="3955150" y="3549324"/>
              <a:ext cx="3149672" cy="2857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p:txBody>
        </p:sp>
        <p:sp>
          <p:nvSpPr>
            <p:cNvPr id="7" name="Arrow: Left 6">
              <a:extLst>
                <a:ext uri="{FF2B5EF4-FFF2-40B4-BE49-F238E27FC236}">
                  <a16:creationId xmlns:a16="http://schemas.microsoft.com/office/drawing/2014/main" id="{41F44A6E-8EA4-163E-418A-2A744F52792B}"/>
                </a:ext>
              </a:extLst>
            </p:cNvPr>
            <p:cNvSpPr/>
            <p:nvPr/>
          </p:nvSpPr>
          <p:spPr>
            <a:xfrm>
              <a:off x="4268631" y="2454516"/>
              <a:ext cx="2537351"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p:txBody>
        </p:sp>
        <p:sp>
          <p:nvSpPr>
            <p:cNvPr id="9" name="Arrow: Left 8">
              <a:extLst>
                <a:ext uri="{FF2B5EF4-FFF2-40B4-BE49-F238E27FC236}">
                  <a16:creationId xmlns:a16="http://schemas.microsoft.com/office/drawing/2014/main" id="{41F44A6E-8EA4-163E-418A-2A744F52792B}"/>
                </a:ext>
              </a:extLst>
            </p:cNvPr>
            <p:cNvSpPr/>
            <p:nvPr/>
          </p:nvSpPr>
          <p:spPr>
            <a:xfrm rot="18240000">
              <a:off x="6234741" y="3030296"/>
              <a:ext cx="822852" cy="2857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p:txBody>
        </p:sp>
        <p:grpSp>
          <p:nvGrpSpPr>
            <p:cNvPr id="3" name="Group 2">
              <a:extLst>
                <a:ext uri="{FF2B5EF4-FFF2-40B4-BE49-F238E27FC236}">
                  <a16:creationId xmlns:a16="http://schemas.microsoft.com/office/drawing/2014/main" id="{E11D9E19-90A5-CC5E-B788-B70446EAD8D7}"/>
                </a:ext>
              </a:extLst>
            </p:cNvPr>
            <p:cNvGrpSpPr/>
            <p:nvPr/>
          </p:nvGrpSpPr>
          <p:grpSpPr>
            <a:xfrm>
              <a:off x="5000527" y="1987351"/>
              <a:ext cx="7002230" cy="2882947"/>
              <a:chOff x="6065183" y="2735744"/>
              <a:chExt cx="5914038" cy="2882947"/>
            </a:xfrm>
          </p:grpSpPr>
          <p:sp>
            <p:nvSpPr>
              <p:cNvPr id="26" name="Arrow: Left 25">
                <a:extLst>
                  <a:ext uri="{FF2B5EF4-FFF2-40B4-BE49-F238E27FC236}">
                    <a16:creationId xmlns:a16="http://schemas.microsoft.com/office/drawing/2014/main" id="{EB0E7442-C788-214C-A33B-1526558797C3}"/>
                  </a:ext>
                </a:extLst>
              </p:cNvPr>
              <p:cNvSpPr/>
              <p:nvPr/>
            </p:nvSpPr>
            <p:spPr>
              <a:xfrm rot="1080000">
                <a:off x="6065183" y="2735744"/>
                <a:ext cx="1552500" cy="2857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2">
                <a:extLst>
                  <a:ext uri="{FF2B5EF4-FFF2-40B4-BE49-F238E27FC236}">
                    <a16:creationId xmlns:a16="http://schemas.microsoft.com/office/drawing/2014/main" id="{36E50768-92AC-C00A-F896-9A469BBFE255}"/>
                  </a:ext>
                </a:extLst>
              </p:cNvPr>
              <p:cNvSpPr txBox="1"/>
              <p:nvPr/>
            </p:nvSpPr>
            <p:spPr>
              <a:xfrm>
                <a:off x="7555493" y="2756369"/>
                <a:ext cx="4423728" cy="2862322"/>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resulting Fano plane and animated cube (or tesseract for </a:t>
                </a:r>
                <a:r>
                  <a:rPr lang="en-US" err="1">
                    <a:cs typeface="Calibri"/>
                  </a:rPr>
                  <a:t>sedenions</a:t>
                </a:r>
                <a:r>
                  <a:rPr lang="en-US">
                    <a:cs typeface="Calibri"/>
                  </a:rPr>
                  <a:t>) can be shown, along with the multiplication tables in various formats, including the older IJKL style. Internal code sets options for working with complexified quaternion/octonion math as needed.</a:t>
                </a:r>
              </a:p>
              <a:p>
                <a:endParaRPr lang="en-US">
                  <a:cs typeface="Calibri"/>
                </a:endParaRPr>
              </a:p>
              <a:p>
                <a:r>
                  <a:rPr lang="en-US">
                    <a:cs typeface="Calibri"/>
                  </a:rPr>
                  <a:t>Example related math includes associators, </a:t>
                </a:r>
                <a:r>
                  <a:rPr lang="en-US" err="1">
                    <a:cs typeface="Calibri"/>
                  </a:rPr>
                  <a:t>sedenion</a:t>
                </a:r>
                <a:r>
                  <a:rPr lang="en-US">
                    <a:cs typeface="Calibri"/>
                  </a:rPr>
                  <a:t> zero divisors, and visualizations for G2 automorphisms and </a:t>
                </a:r>
                <a:r>
                  <a:rPr lang="en-US" err="1">
                    <a:cs typeface="Calibri"/>
                  </a:rPr>
                  <a:t>Coxeter</a:t>
                </a:r>
                <a:r>
                  <a:rPr lang="en-US">
                    <a:cs typeface="Calibri"/>
                  </a:rPr>
                  <a:t> Odd 4 graph are also shown.</a:t>
                </a:r>
              </a:p>
            </p:txBody>
          </p:sp>
        </p:grpSp>
      </p:grpSp>
    </p:spTree>
    <p:extLst>
      <p:ext uri="{BB962C8B-B14F-4D97-AF65-F5344CB8AC3E}">
        <p14:creationId xmlns:p14="http://schemas.microsoft.com/office/powerpoint/2010/main" val="326243602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0">
            <a:extLst>
              <a:ext uri="{FF2B5EF4-FFF2-40B4-BE49-F238E27FC236}">
                <a16:creationId xmlns:a16="http://schemas.microsoft.com/office/drawing/2014/main" id="{BD5EC2C0-F925-E1CF-813B-00AB513136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9364" y="799366"/>
            <a:ext cx="8213270" cy="5926017"/>
          </a:xfrm>
          <a:prstGeom prst="rect">
            <a:avLst/>
          </a:prstGeom>
        </p:spPr>
      </p:pic>
      <p:sp>
        <p:nvSpPr>
          <p:cNvPr id="2" name="Title 1">
            <a:extLst>
              <a:ext uri="{FF2B5EF4-FFF2-40B4-BE49-F238E27FC236}">
                <a16:creationId xmlns:a16="http://schemas.microsoft.com/office/drawing/2014/main" id="{7FB329F8-D59E-92AB-F215-1C209A855EB2}"/>
              </a:ext>
            </a:extLst>
          </p:cNvPr>
          <p:cNvSpPr>
            <a:spLocks noGrp="1"/>
          </p:cNvSpPr>
          <p:nvPr>
            <p:ph type="title"/>
          </p:nvPr>
        </p:nvSpPr>
        <p:spPr>
          <a:xfrm>
            <a:off x="-2721" y="274638"/>
            <a:ext cx="12197442" cy="1143000"/>
          </a:xfrm>
        </p:spPr>
        <p:txBody>
          <a:bodyPr>
            <a:normAutofit fontScale="90000"/>
          </a:bodyPr>
          <a:lstStyle/>
          <a:p>
            <a:pPr>
              <a:spcBef>
                <a:spcPct val="20000"/>
              </a:spcBef>
            </a:pPr>
            <a:r>
              <a:rPr lang="en-US">
                <a:ea typeface="+mj-lt"/>
                <a:cs typeface="+mj-lt"/>
              </a:rPr>
              <a:t>The VisibLie_E8 Hyperdimensional Visualizer Pane </a:t>
            </a:r>
            <a:br>
              <a:rPr lang="en-US">
                <a:ea typeface="+mj-lt"/>
                <a:cs typeface="+mj-lt"/>
              </a:rPr>
            </a:br>
            <a:r>
              <a:rPr lang="en-US">
                <a:ea typeface="+mj-lt"/>
                <a:cs typeface="+mj-lt"/>
              </a:rPr>
              <a:t>                                                                                                 (#5)</a:t>
            </a:r>
            <a:endParaRPr lang="en-US"/>
          </a:p>
          <a:p>
            <a:endParaRPr lang="en-US">
              <a:cs typeface="Calibri"/>
            </a:endParaRPr>
          </a:p>
        </p:txBody>
      </p:sp>
      <p:sp>
        <p:nvSpPr>
          <p:cNvPr id="4" name="Slide Number Placeholder 3">
            <a:extLst>
              <a:ext uri="{FF2B5EF4-FFF2-40B4-BE49-F238E27FC236}">
                <a16:creationId xmlns:a16="http://schemas.microsoft.com/office/drawing/2014/main" id="{28304AEC-1351-397A-485F-9F97BE52B823}"/>
              </a:ext>
            </a:extLst>
          </p:cNvPr>
          <p:cNvSpPr>
            <a:spLocks noGrp="1"/>
          </p:cNvSpPr>
          <p:nvPr>
            <p:ph type="sldNum" sz="quarter" idx="12"/>
          </p:nvPr>
        </p:nvSpPr>
        <p:spPr/>
        <p:txBody>
          <a:bodyPr/>
          <a:lstStyle/>
          <a:p>
            <a:fld id="{F927E455-AB0E-4536-A5FF-13B3C2EC565F}" type="slidenum">
              <a:rPr lang="en-US" smtClean="0"/>
              <a:pPr/>
              <a:t>9</a:t>
            </a:fld>
            <a:endParaRPr lang="en-US"/>
          </a:p>
        </p:txBody>
      </p:sp>
      <p:grpSp>
        <p:nvGrpSpPr>
          <p:cNvPr id="10" name="Group 9">
            <a:extLst>
              <a:ext uri="{FF2B5EF4-FFF2-40B4-BE49-F238E27FC236}">
                <a16:creationId xmlns:a16="http://schemas.microsoft.com/office/drawing/2014/main" id="{770F7E95-D1D3-2483-7CE5-4CC784179783}"/>
              </a:ext>
            </a:extLst>
          </p:cNvPr>
          <p:cNvGrpSpPr/>
          <p:nvPr/>
        </p:nvGrpSpPr>
        <p:grpSpPr>
          <a:xfrm>
            <a:off x="2108210" y="1890416"/>
            <a:ext cx="5319057" cy="4637108"/>
            <a:chOff x="5218596" y="-735762"/>
            <a:chExt cx="5319057" cy="4637108"/>
          </a:xfrm>
        </p:grpSpPr>
        <p:sp>
          <p:nvSpPr>
            <p:cNvPr id="12" name="Arrow: Left 11">
              <a:extLst>
                <a:ext uri="{FF2B5EF4-FFF2-40B4-BE49-F238E27FC236}">
                  <a16:creationId xmlns:a16="http://schemas.microsoft.com/office/drawing/2014/main" id="{9EA50524-EB59-C52C-73D0-5616C7126AB2}"/>
                </a:ext>
              </a:extLst>
            </p:cNvPr>
            <p:cNvSpPr/>
            <p:nvPr/>
          </p:nvSpPr>
          <p:spPr>
            <a:xfrm rot="5400000">
              <a:off x="3961852" y="978738"/>
              <a:ext cx="3701142" cy="2721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DF351E-4901-7095-765E-E3F8FCBD078F}"/>
                </a:ext>
              </a:extLst>
            </p:cNvPr>
            <p:cNvSpPr txBox="1"/>
            <p:nvPr/>
          </p:nvSpPr>
          <p:spPr>
            <a:xfrm>
              <a:off x="5218596" y="2701017"/>
              <a:ext cx="5319057" cy="1200329"/>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This is the main geometry visualization engine for E8 and all of its related sub-groups. While the code works in this UI, it also is used outside of the UI to create specific output, such as that used in this presentation.</a:t>
              </a:r>
            </a:p>
          </p:txBody>
        </p:sp>
      </p:grpSp>
      <p:grpSp>
        <p:nvGrpSpPr>
          <p:cNvPr id="3" name="Group 2">
            <a:extLst>
              <a:ext uri="{FF2B5EF4-FFF2-40B4-BE49-F238E27FC236}">
                <a16:creationId xmlns:a16="http://schemas.microsoft.com/office/drawing/2014/main" id="{E11D9E19-90A5-CC5E-B788-B70446EAD8D7}"/>
              </a:ext>
            </a:extLst>
          </p:cNvPr>
          <p:cNvGrpSpPr/>
          <p:nvPr/>
        </p:nvGrpSpPr>
        <p:grpSpPr>
          <a:xfrm>
            <a:off x="4864455" y="1892101"/>
            <a:ext cx="6811730" cy="2701198"/>
            <a:chOff x="5950258" y="2640494"/>
            <a:chExt cx="5753143" cy="2701198"/>
          </a:xfrm>
        </p:grpSpPr>
        <p:sp>
          <p:nvSpPr>
            <p:cNvPr id="26" name="Arrow: Left 25">
              <a:extLst>
                <a:ext uri="{FF2B5EF4-FFF2-40B4-BE49-F238E27FC236}">
                  <a16:creationId xmlns:a16="http://schemas.microsoft.com/office/drawing/2014/main" id="{EB0E7442-C788-214C-A33B-1526558797C3}"/>
                </a:ext>
              </a:extLst>
            </p:cNvPr>
            <p:cNvSpPr/>
            <p:nvPr/>
          </p:nvSpPr>
          <p:spPr>
            <a:xfrm rot="1080000">
              <a:off x="5950258" y="2640494"/>
              <a:ext cx="1552500" cy="2857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2">
              <a:extLst>
                <a:ext uri="{FF2B5EF4-FFF2-40B4-BE49-F238E27FC236}">
                  <a16:creationId xmlns:a16="http://schemas.microsoft.com/office/drawing/2014/main" id="{36E50768-92AC-C00A-F896-9A469BBFE255}"/>
                </a:ext>
              </a:extLst>
            </p:cNvPr>
            <p:cNvSpPr txBox="1"/>
            <p:nvPr/>
          </p:nvSpPr>
          <p:spPr>
            <a:xfrm>
              <a:off x="7325645" y="2756369"/>
              <a:ext cx="4377756" cy="2585323"/>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There are a large number of predefined favorites in the drop-down menus, along with buttons to augment these. </a:t>
              </a:r>
            </a:p>
            <a:p>
              <a:endParaRPr lang="en-US">
                <a:cs typeface="Calibri"/>
              </a:endParaRPr>
            </a:p>
            <a:p>
              <a:r>
                <a:rPr lang="en-US">
                  <a:cs typeface="Calibri"/>
                </a:rPr>
                <a:t>There is also pane #18 provided as a UI for a huge number of visualization options. These are all selectable by switching panes or using a second window, or setting the option using Mathematica code outside of the demonstrations.</a:t>
              </a:r>
            </a:p>
          </p:txBody>
        </p:sp>
      </p:grpSp>
      <p:pic>
        <p:nvPicPr>
          <p:cNvPr id="11" name="Graphic 14">
            <a:extLst>
              <a:ext uri="{FF2B5EF4-FFF2-40B4-BE49-F238E27FC236}">
                <a16:creationId xmlns:a16="http://schemas.microsoft.com/office/drawing/2014/main" id="{6C630358-A3A5-E23F-AAE0-BC792BA844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2864" y="845200"/>
            <a:ext cx="4933949" cy="5902384"/>
          </a:xfrm>
          <a:prstGeom prst="rect">
            <a:avLst/>
          </a:prstGeom>
        </p:spPr>
      </p:pic>
    </p:spTree>
    <p:extLst>
      <p:ext uri="{BB962C8B-B14F-4D97-AF65-F5344CB8AC3E}">
        <p14:creationId xmlns:p14="http://schemas.microsoft.com/office/powerpoint/2010/main" val="339086814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2301</TotalTime>
  <Words>4864</Words>
  <Application>Microsoft Office PowerPoint</Application>
  <PresentationFormat>Widescreen</PresentationFormat>
  <Paragraphs>608</Paragraphs>
  <Slides>68</Slides>
  <Notes>14</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Symbol</vt:lpstr>
      <vt:lpstr>Wingdings</vt:lpstr>
      <vt:lpstr>Office Theme</vt:lpstr>
      <vt:lpstr>3D &amp; 4D Solids using Quaternion Weyl Orbits from Coxeter-Dynkin  Geometric Group Theory</vt:lpstr>
      <vt:lpstr>Agenda</vt:lpstr>
      <vt:lpstr>Agenda</vt:lpstr>
      <vt:lpstr>Introducing the Mathematica™ based  VisibLie-E8 Tool </vt:lpstr>
      <vt:lpstr>Introducing The VisibLie_E8 Tool </vt:lpstr>
      <vt:lpstr>Introducing The VisibLie_E8 Tool </vt:lpstr>
      <vt:lpstr>The Coxeter-Dynkin Visualizer Demonstration Pane                                                                                                  (#4)</vt:lpstr>
      <vt:lpstr>The (Bi)Quaternion / (Bi)Octonion / Sedenion Engine                                                                                                  (#3) </vt:lpstr>
      <vt:lpstr>The VisibLie_E8 Hyperdimensional Visualizer Pane                                                                                                   (#5) </vt:lpstr>
      <vt:lpstr>PowerPoint Presentation</vt:lpstr>
      <vt:lpstr>2D edges &amp; faces (A2, B2=C2, H2, G2 Groups)  </vt:lpstr>
      <vt:lpstr>2D edges &amp; faces (A2, B2=C2, H2, G2 Groups)  </vt:lpstr>
      <vt:lpstr>2D edges &amp; faces (A2, B2=C2, H2, G2 Groups)  </vt:lpstr>
      <vt:lpstr>2D edges &amp; faces (A2, B2=C2, H2, G2 Groups)  </vt:lpstr>
      <vt:lpstr>3D cells &amp; polyhedra (A3, BC3, H3) Showing Platonic Solids </vt:lpstr>
      <vt:lpstr>3D cells &amp; polyhedra (A3, B3, H3)  </vt:lpstr>
      <vt:lpstr>3D cells &amp; polyhedra (A3, B3, H3)  </vt:lpstr>
      <vt:lpstr>4D cells &amp; polychora (A4, C4, D4, F4, H4)      </vt:lpstr>
      <vt:lpstr>4D cells &amp; polychora (A4, C4, D4, F4, H4)    </vt:lpstr>
      <vt:lpstr>4D cells &amp; polychora (A4, C4, D4, F4, H4)    </vt:lpstr>
      <vt:lpstr>4D cells &amp; polychora (A4, C4, D4, F4, H4)    </vt:lpstr>
      <vt:lpstr>4D cells &amp; polychora (A4, C4, D4, F4, H4)    </vt:lpstr>
      <vt:lpstr>4D cells &amp; polychora (A4, C4, D4, F4, H4)      </vt:lpstr>
      <vt:lpstr>5D-8D cells &amp; polytopes          (A5, C6, D6, E6, E7, E8=BC8+D8) </vt:lpstr>
      <vt:lpstr>5D-8D cells &amp; polytopes          (A5, C6, D6, E6, E7, E8=BC8+D8) </vt:lpstr>
      <vt:lpstr>5D-8D cells &amp; polytopes          (A5, C6, D6, E6, E7, E8=BC8+D8) </vt:lpstr>
      <vt:lpstr>5D-8D cells &amp; polytopes          (A5, C6, D6, E6, E7, E8=BC8+D8) </vt:lpstr>
      <vt:lpstr>5D-8D cells &amp; polytopes          (A5, C6, D6, E6, E7, E8=BC8+D8) </vt:lpstr>
      <vt:lpstr>5D-8D cells &amp; polytopes          (A5, C6, D6, E6, E7, E8=BC8+D8) </vt:lpstr>
      <vt:lpstr>5D-8D cells &amp; polytopes          (A5, C6, D6, E6, E7, E8=BC8+D8) </vt:lpstr>
      <vt:lpstr>5D-8D cells &amp; polytopes          (A5, C6, D6, E6, E7, E8=BC8+D8) </vt:lpstr>
      <vt:lpstr>5D-8D cells &amp; polytopes          (A5, C6, D6, E6, E7, E8=BC8+D8) </vt:lpstr>
      <vt:lpstr>Agenda</vt:lpstr>
      <vt:lpstr>Generating Solid Convex Hulls  from Quaternions and their Weyl Group Orbits   </vt:lpstr>
      <vt:lpstr>Generating Solid Convex Hulls  from Quaternions and their Weyl Group Orbits   </vt:lpstr>
      <vt:lpstr>Generating Solid Convex Hulls  from Quaternions and their Weyl Group Orbits   </vt:lpstr>
      <vt:lpstr>The 5 Platonic Solids, which includes their Duals  </vt:lpstr>
      <vt:lpstr>The 5 Platonic Solids, which includes their Duals  </vt:lpstr>
      <vt:lpstr>The 5 Platonic Solids, which includes their Duals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The 13 Archimedean Solids with their Catalan Duals with some Johnson and Near-miss Johnsons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Greg Moxness</cp:lastModifiedBy>
  <cp:revision>39</cp:revision>
  <dcterms:created xsi:type="dcterms:W3CDTF">2023-02-15T00:16:44Z</dcterms:created>
  <dcterms:modified xsi:type="dcterms:W3CDTF">2023-10-16T15:10:27Z</dcterms:modified>
</cp:coreProperties>
</file>